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9"/>
  </p:notesMasterIdLst>
  <p:sldIdLst>
    <p:sldId id="282"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Lst>
  <p:sldSz cx="18288000" cy="10287000"/>
  <p:notesSz cx="6858000" cy="9144000"/>
  <p:embeddedFontLst>
    <p:embeddedFont>
      <p:font typeface="Arial Black" panose="020B0A04020102020204" pitchFamily="34" charset="0"/>
      <p:bold r:id="rId30"/>
    </p:embeddedFont>
    <p:embeddedFont>
      <p:font typeface="HK Grotesk" panose="020B0604020202020204" charset="0"/>
      <p:regular r:id="rId31"/>
    </p:embeddedFont>
    <p:embeddedFont>
      <p:font typeface="Montserrat" panose="00000500000000000000" pitchFamily="2" charset="0"/>
      <p:regular r:id="rId32"/>
      <p:bold r:id="rId33"/>
    </p:embeddedFont>
    <p:embeddedFont>
      <p:font typeface="Open Sans" panose="020B0606030504020204" pitchFamily="34" charset="0"/>
      <p:regular r:id="rId34"/>
      <p:bold r:id="rId35"/>
      <p:italic r:id="rId36"/>
      <p:boldItalic r:id="rId37"/>
    </p:embeddedFont>
    <p:embeddedFont>
      <p:font typeface="Poppins" panose="00000500000000000000" pitchFamily="2" charset="0"/>
      <p:regular r:id="rId38"/>
      <p:bold r:id="rId39"/>
      <p:italic r:id="rId40"/>
      <p:boldItalic r:id="rId41"/>
    </p:embeddedFont>
    <p:embeddedFont>
      <p:font typeface="Poppins Bold" panose="00000800000000000000" pitchFamily="2" charset="0"/>
      <p:regular r:id="rId42"/>
      <p:bold r:id="rId43"/>
    </p:embeddedFont>
    <p:embeddedFont>
      <p:font typeface="Poppins Heavy" panose="020B0604020202020204" charset="0"/>
      <p:regular r:id="rId44"/>
    </p:embeddedFont>
    <p:embeddedFont>
      <p:font typeface="Poppins Medium" panose="00000600000000000000" pitchFamily="2" charset="0"/>
      <p:regular r:id="rId45"/>
      <p:italic r:id="rId46"/>
    </p:embeddedFont>
    <p:embeddedFont>
      <p:font typeface="Poppins Semi-Bold" panose="020B0604020202020204" charset="0"/>
      <p:regular r:id="rId47"/>
    </p:embeddedFont>
    <p:embeddedFont>
      <p:font typeface="Poppins Ultra-Bold" panose="020B0604020202020204" charset="0"/>
      <p:regular r:id="rId48"/>
    </p:embeddedFont>
    <p:embeddedFont>
      <p:font typeface="Proxima Nova" panose="020B0604020202020204" charset="0"/>
      <p:regular r:id="rId49"/>
    </p:embeddedFont>
    <p:embeddedFont>
      <p:font typeface="Proxima Nova Bold" panose="020B0604020202020204" charset="0"/>
      <p:regular r:id="rId50"/>
    </p:embeddedFont>
    <p:embeddedFont>
      <p:font typeface="Proxima Nova Heavy" panose="020B0604020202020204"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0A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8" d="100"/>
          <a:sy n="68" d="100"/>
        </p:scale>
        <p:origin x="816"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font" Target="fonts/font18.fntdata"/><Relationship Id="rId50" Type="http://schemas.openxmlformats.org/officeDocument/2006/relationships/font" Target="fonts/font21.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font" Target="fonts/font2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font" Target="fonts/font12.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font" Target="fonts/font2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77EEFF-C9DC-4EF8-88F2-1411CE9AEBD1}" type="datetimeFigureOut">
              <a:rPr lang="pt-BR" smtClean="0"/>
              <a:t>29/08/2025</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3CCA10-7DE8-47C5-9F68-D103AC4318CA}" type="slidenum">
              <a:rPr lang="pt-BR" smtClean="0"/>
              <a:t>‹nº›</a:t>
            </a:fld>
            <a:endParaRPr lang="pt-BR"/>
          </a:p>
        </p:txBody>
      </p:sp>
    </p:spTree>
    <p:extLst>
      <p:ext uri="{BB962C8B-B14F-4D97-AF65-F5344CB8AC3E}">
        <p14:creationId xmlns:p14="http://schemas.microsoft.com/office/powerpoint/2010/main" val="22529573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Zigbee é um protocolo sem fio muito usado em dispositivos de casa inteligente, principalmente pela facilidade de transmitir pequenos pacotes de dados com baixo consumo de energia. Dessa forma, os dispositivos podem ser usados por meses sem a necessidade de recarregar ou trocar a bateria. </a:t>
            </a:r>
          </a:p>
          <a:p>
            <a:endParaRPr lang="en-US"/>
          </a:p>
          <a:p>
            <a:r>
              <a:rPr lang="en-US"/>
              <a:t>A tecnologia cria uma rede exclusiva dentro de casa para os dispositivos inteligentes,  permitindo controlar inúmeros aparelhos para automação residencial por meio do celular.</a:t>
            </a:r>
          </a:p>
          <a:p>
            <a:endParaRPr lang="en-US"/>
          </a:p>
          <a:p>
            <a:r>
              <a:rPr lang="en-US"/>
              <a:t>Para facilitar o entendimento, o Zigbee é como se fosse uma rede Wi-Fi, até porque ele opera no mesmo tipo de frequência. A diferença é que o Zigbee fica sendo uma rede exclusiva para os dispositivos de automação residencial.</a:t>
            </a:r>
          </a:p>
          <a:p>
            <a:endParaRPr lang="en-US"/>
          </a:p>
          <a:p>
            <a:r>
              <a:rPr lang="en-US"/>
              <a:t>Assim, ele evita conflitos e “desafoga” a rede Wi-Fi de ser usada para vários equipamentos, uma vez que, quando isso ocorre, pode contribuir para que ocorra lentidão na comunicação dos dispositivos.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8288000" cy="10287000"/>
          </a:xfrm>
          <a:prstGeom prst="rect">
            <a:avLst/>
          </a:prstGeom>
        </p:spPr>
      </p:pic>
      <p:sp>
        <p:nvSpPr>
          <p:cNvPr id="3" name="Shape 0"/>
          <p:cNvSpPr/>
          <p:nvPr/>
        </p:nvSpPr>
        <p:spPr>
          <a:xfrm>
            <a:off x="0" y="0"/>
            <a:ext cx="18288000" cy="10287000"/>
          </a:xfrm>
          <a:prstGeom prst="rect">
            <a:avLst/>
          </a:prstGeom>
          <a:solidFill>
            <a:srgbClr val="0D0A2C">
              <a:alpha val="95000"/>
            </a:srgbClr>
          </a:solidFill>
          <a:ln/>
        </p:spPr>
      </p:sp>
      <p:pic>
        <p:nvPicPr>
          <p:cNvPr id="4" name="Image 1" descr="preencoded.png">
            <a:hlinkClick r:id="rId3"/>
          </p:cNvPr>
          <p:cNvPicPr>
            <a:picLocks noChangeAspect="1"/>
          </p:cNvPicPr>
          <p:nvPr/>
        </p:nvPicPr>
        <p:blipFill>
          <a:blip r:embed="rId4"/>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1408425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sv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18" Type="http://schemas.openxmlformats.org/officeDocument/2006/relationships/image" Target="../media/image41.png"/><Relationship Id="rId3" Type="http://schemas.openxmlformats.org/officeDocument/2006/relationships/image" Target="../media/image26.svg"/><Relationship Id="rId21" Type="http://schemas.openxmlformats.org/officeDocument/2006/relationships/image" Target="../media/image44.svg"/><Relationship Id="rId7" Type="http://schemas.openxmlformats.org/officeDocument/2006/relationships/image" Target="../media/image30.svg"/><Relationship Id="rId12" Type="http://schemas.openxmlformats.org/officeDocument/2006/relationships/image" Target="../media/image35.png"/><Relationship Id="rId17" Type="http://schemas.openxmlformats.org/officeDocument/2006/relationships/image" Target="../media/image40.svg"/><Relationship Id="rId2" Type="http://schemas.openxmlformats.org/officeDocument/2006/relationships/image" Target="../media/image25.png"/><Relationship Id="rId16" Type="http://schemas.openxmlformats.org/officeDocument/2006/relationships/image" Target="../media/image39.png"/><Relationship Id="rId20"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29.png"/><Relationship Id="rId11" Type="http://schemas.openxmlformats.org/officeDocument/2006/relationships/image" Target="../media/image34.svg"/><Relationship Id="rId5" Type="http://schemas.openxmlformats.org/officeDocument/2006/relationships/image" Target="../media/image28.svg"/><Relationship Id="rId15" Type="http://schemas.openxmlformats.org/officeDocument/2006/relationships/image" Target="../media/image38.svg"/><Relationship Id="rId10" Type="http://schemas.openxmlformats.org/officeDocument/2006/relationships/image" Target="../media/image33.png"/><Relationship Id="rId19" Type="http://schemas.openxmlformats.org/officeDocument/2006/relationships/image" Target="../media/image42.svg"/><Relationship Id="rId4" Type="http://schemas.openxmlformats.org/officeDocument/2006/relationships/image" Target="../media/image27.png"/><Relationship Id="rId9" Type="http://schemas.openxmlformats.org/officeDocument/2006/relationships/image" Target="../media/image32.svg"/><Relationship Id="rId1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7.svg"/></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18" Type="http://schemas.openxmlformats.org/officeDocument/2006/relationships/image" Target="../media/image64.png"/><Relationship Id="rId26" Type="http://schemas.openxmlformats.org/officeDocument/2006/relationships/image" Target="../media/image72.png"/><Relationship Id="rId3" Type="http://schemas.openxmlformats.org/officeDocument/2006/relationships/image" Target="../media/image49.svg"/><Relationship Id="rId21" Type="http://schemas.openxmlformats.org/officeDocument/2006/relationships/image" Target="../media/image67.svg"/><Relationship Id="rId7" Type="http://schemas.openxmlformats.org/officeDocument/2006/relationships/image" Target="../media/image53.svg"/><Relationship Id="rId12" Type="http://schemas.openxmlformats.org/officeDocument/2006/relationships/image" Target="../media/image58.png"/><Relationship Id="rId17" Type="http://schemas.openxmlformats.org/officeDocument/2006/relationships/image" Target="../media/image63.svg"/><Relationship Id="rId25" Type="http://schemas.openxmlformats.org/officeDocument/2006/relationships/image" Target="../media/image71.svg"/><Relationship Id="rId2" Type="http://schemas.openxmlformats.org/officeDocument/2006/relationships/image" Target="../media/image48.png"/><Relationship Id="rId16" Type="http://schemas.openxmlformats.org/officeDocument/2006/relationships/image" Target="../media/image62.png"/><Relationship Id="rId20" Type="http://schemas.openxmlformats.org/officeDocument/2006/relationships/image" Target="../media/image66.png"/><Relationship Id="rId29" Type="http://schemas.openxmlformats.org/officeDocument/2006/relationships/image" Target="../media/image75.sv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57.svg"/><Relationship Id="rId24" Type="http://schemas.openxmlformats.org/officeDocument/2006/relationships/image" Target="../media/image70.png"/><Relationship Id="rId5" Type="http://schemas.openxmlformats.org/officeDocument/2006/relationships/image" Target="../media/image51.svg"/><Relationship Id="rId15" Type="http://schemas.openxmlformats.org/officeDocument/2006/relationships/image" Target="../media/image61.svg"/><Relationship Id="rId23" Type="http://schemas.openxmlformats.org/officeDocument/2006/relationships/image" Target="../media/image69.svg"/><Relationship Id="rId28" Type="http://schemas.openxmlformats.org/officeDocument/2006/relationships/image" Target="../media/image74.png"/><Relationship Id="rId10" Type="http://schemas.openxmlformats.org/officeDocument/2006/relationships/image" Target="../media/image56.png"/><Relationship Id="rId19" Type="http://schemas.openxmlformats.org/officeDocument/2006/relationships/image" Target="../media/image65.svg"/><Relationship Id="rId4" Type="http://schemas.openxmlformats.org/officeDocument/2006/relationships/image" Target="../media/image50.png"/><Relationship Id="rId9" Type="http://schemas.openxmlformats.org/officeDocument/2006/relationships/image" Target="../media/image55.svg"/><Relationship Id="rId14" Type="http://schemas.openxmlformats.org/officeDocument/2006/relationships/image" Target="../media/image60.png"/><Relationship Id="rId22" Type="http://schemas.openxmlformats.org/officeDocument/2006/relationships/image" Target="../media/image68.png"/><Relationship Id="rId27" Type="http://schemas.openxmlformats.org/officeDocument/2006/relationships/image" Target="../media/image73.sv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80.svg"/><Relationship Id="rId5" Type="http://schemas.openxmlformats.org/officeDocument/2006/relationships/image" Target="../media/image79.png"/><Relationship Id="rId4" Type="http://schemas.openxmlformats.org/officeDocument/2006/relationships/image" Target="../media/image78.svg"/></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78.svg"/></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4" Type="http://schemas.openxmlformats.org/officeDocument/2006/relationships/image" Target="../media/image83.svg"/></Relationships>
</file>

<file path=ppt/slides/_rels/slide2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svg"/><Relationship Id="rId7" Type="http://schemas.openxmlformats.org/officeDocument/2006/relationships/image" Target="../media/image89.svg"/><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 Id="rId9" Type="http://schemas.openxmlformats.org/officeDocument/2006/relationships/image" Target="../media/image91.svg"/></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78.svg"/></Relationships>
</file>

<file path=ppt/slides/_rels/slide25.xml.rels><?xml version="1.0" encoding="UTF-8" standalone="yes"?>
<Relationships xmlns="http://schemas.openxmlformats.org/package/2006/relationships"><Relationship Id="rId8" Type="http://schemas.openxmlformats.org/officeDocument/2006/relationships/image" Target="../media/image99.png"/><Relationship Id="rId13" Type="http://schemas.openxmlformats.org/officeDocument/2006/relationships/image" Target="../media/image104.svg"/><Relationship Id="rId3" Type="http://schemas.openxmlformats.org/officeDocument/2006/relationships/image" Target="../media/image94.svg"/><Relationship Id="rId7" Type="http://schemas.openxmlformats.org/officeDocument/2006/relationships/image" Target="../media/image98.svg"/><Relationship Id="rId12" Type="http://schemas.openxmlformats.org/officeDocument/2006/relationships/image" Target="../media/image103.pn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97.png"/><Relationship Id="rId11" Type="http://schemas.openxmlformats.org/officeDocument/2006/relationships/image" Target="../media/image102.svg"/><Relationship Id="rId5" Type="http://schemas.openxmlformats.org/officeDocument/2006/relationships/image" Target="../media/image96.svg"/><Relationship Id="rId15" Type="http://schemas.openxmlformats.org/officeDocument/2006/relationships/image" Target="../media/image106.sv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svg"/><Relationship Id="rId14" Type="http://schemas.openxmlformats.org/officeDocument/2006/relationships/image" Target="../media/image105.png"/></Relationships>
</file>

<file path=ppt/slides/_rels/slide26.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94.svg"/><Relationship Id="rId7" Type="http://schemas.openxmlformats.org/officeDocument/2006/relationships/image" Target="../media/image110.svg"/><Relationship Id="rId2" Type="http://schemas.openxmlformats.org/officeDocument/2006/relationships/image" Target="../media/image93.png"/><Relationship Id="rId1" Type="http://schemas.openxmlformats.org/officeDocument/2006/relationships/slideLayout" Target="../slideLayouts/slideLayout7.xml"/><Relationship Id="rId6" Type="http://schemas.openxmlformats.org/officeDocument/2006/relationships/image" Target="../media/image109.png"/><Relationship Id="rId11" Type="http://schemas.openxmlformats.org/officeDocument/2006/relationships/image" Target="../media/image114.svg"/><Relationship Id="rId5" Type="http://schemas.openxmlformats.org/officeDocument/2006/relationships/image" Target="../media/image108.svg"/><Relationship Id="rId10" Type="http://schemas.openxmlformats.org/officeDocument/2006/relationships/image" Target="../media/image113.png"/><Relationship Id="rId4" Type="http://schemas.openxmlformats.org/officeDocument/2006/relationships/image" Target="../media/image107.png"/><Relationship Id="rId9" Type="http://schemas.openxmlformats.org/officeDocument/2006/relationships/image" Target="../media/image112.svg"/></Relationships>
</file>

<file path=ppt/slides/_rels/slide27.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svg"/><Relationship Id="rId7" Type="http://schemas.openxmlformats.org/officeDocument/2006/relationships/image" Target="../media/image120.svg"/><Relationship Id="rId2"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19.png"/><Relationship Id="rId5" Type="http://schemas.openxmlformats.org/officeDocument/2006/relationships/image" Target="../media/image118.svg"/><Relationship Id="rId4" Type="http://schemas.openxmlformats.org/officeDocument/2006/relationships/image" Target="../media/image117.png"/><Relationship Id="rId9" Type="http://schemas.openxmlformats.org/officeDocument/2006/relationships/image" Target="../media/image122.svg"/></Relationships>
</file>

<file path=ppt/slides/_rels/slide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ângulo: Cantos Arredondados 6">
            <a:extLst>
              <a:ext uri="{FF2B5EF4-FFF2-40B4-BE49-F238E27FC236}">
                <a16:creationId xmlns:a16="http://schemas.microsoft.com/office/drawing/2014/main" id="{31BCE8FA-655E-3519-8E16-77FE08C14289}"/>
              </a:ext>
            </a:extLst>
          </p:cNvPr>
          <p:cNvSpPr/>
          <p:nvPr/>
        </p:nvSpPr>
        <p:spPr>
          <a:xfrm>
            <a:off x="9144000" y="1642729"/>
            <a:ext cx="8486263" cy="5877008"/>
          </a:xfrm>
          <a:prstGeom prst="round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250"/>
          </a:p>
        </p:txBody>
      </p:sp>
      <p:sp>
        <p:nvSpPr>
          <p:cNvPr id="8" name="Retângulo 7">
            <a:extLst>
              <a:ext uri="{FF2B5EF4-FFF2-40B4-BE49-F238E27FC236}">
                <a16:creationId xmlns:a16="http://schemas.microsoft.com/office/drawing/2014/main" id="{CF7EED8A-C15B-1570-034F-141C1D6E0197}"/>
              </a:ext>
            </a:extLst>
          </p:cNvPr>
          <p:cNvSpPr/>
          <p:nvPr/>
        </p:nvSpPr>
        <p:spPr>
          <a:xfrm>
            <a:off x="657737" y="1257300"/>
            <a:ext cx="8486263" cy="3727367"/>
          </a:xfrm>
          <a:prstGeom prst="rect">
            <a:avLst/>
          </a:prstGeom>
          <a:noFill/>
        </p:spPr>
        <p:txBody>
          <a:bodyPr wrap="square" lIns="114300" tIns="57150" rIns="114300" bIns="57150">
            <a:spAutoFit/>
          </a:bodyPr>
          <a:lstStyle/>
          <a:p>
            <a:pPr algn="just">
              <a:lnSpc>
                <a:spcPct val="150000"/>
              </a:lnSpc>
            </a:pPr>
            <a:r>
              <a:rPr lang="pt-BR" sz="825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Soluções integradas com IoT</a:t>
            </a:r>
          </a:p>
        </p:txBody>
      </p:sp>
      <p:sp>
        <p:nvSpPr>
          <p:cNvPr id="10" name="CaixaDeTexto 9">
            <a:extLst>
              <a:ext uri="{FF2B5EF4-FFF2-40B4-BE49-F238E27FC236}">
                <a16:creationId xmlns:a16="http://schemas.microsoft.com/office/drawing/2014/main" id="{11064718-ACB2-D1CC-9940-A77B16E866F2}"/>
              </a:ext>
            </a:extLst>
          </p:cNvPr>
          <p:cNvSpPr txBox="1"/>
          <p:nvPr/>
        </p:nvSpPr>
        <p:spPr>
          <a:xfrm>
            <a:off x="157909" y="5712127"/>
            <a:ext cx="9144000" cy="861774"/>
          </a:xfrm>
          <a:prstGeom prst="rect">
            <a:avLst/>
          </a:prstGeom>
          <a:noFill/>
        </p:spPr>
        <p:txBody>
          <a:bodyPr wrap="square" rtlCol="0">
            <a:spAutoFit/>
          </a:bodyPr>
          <a:lstStyle/>
          <a:p>
            <a:pPr algn="ctr"/>
            <a:r>
              <a:rPr lang="pt-BR" sz="5000" b="1" dirty="0">
                <a:solidFill>
                  <a:schemeClr val="bg1"/>
                </a:solidFill>
                <a:effectLst>
                  <a:outerShdw blurRad="38100" dist="38100" dir="2700000" algn="tl">
                    <a:srgbClr val="000000">
                      <a:alpha val="43137"/>
                    </a:srgbClr>
                  </a:outerShdw>
                </a:effectLst>
                <a:latin typeface="Arial Black" panose="020B0A04020102020204" pitchFamily="34" charset="0"/>
              </a:rPr>
              <a:t>Prof. Massaki</a:t>
            </a:r>
          </a:p>
        </p:txBody>
      </p:sp>
      <p:sp>
        <p:nvSpPr>
          <p:cNvPr id="12" name="CaixaDeTexto 11">
            <a:extLst>
              <a:ext uri="{FF2B5EF4-FFF2-40B4-BE49-F238E27FC236}">
                <a16:creationId xmlns:a16="http://schemas.microsoft.com/office/drawing/2014/main" id="{BCF30022-87DA-1084-7656-0803248F0B21}"/>
              </a:ext>
            </a:extLst>
          </p:cNvPr>
          <p:cNvSpPr txBox="1"/>
          <p:nvPr/>
        </p:nvSpPr>
        <p:spPr>
          <a:xfrm>
            <a:off x="838201" y="8678084"/>
            <a:ext cx="16927416" cy="553998"/>
          </a:xfrm>
          <a:prstGeom prst="rect">
            <a:avLst/>
          </a:prstGeom>
          <a:noFill/>
        </p:spPr>
        <p:txBody>
          <a:bodyPr wrap="square">
            <a:spAutoFit/>
          </a:bodyPr>
          <a:lstStyle/>
          <a:p>
            <a:pPr algn="ctr"/>
            <a:r>
              <a:rPr lang="pt-BR" sz="3000" b="1">
                <a:solidFill>
                  <a:schemeClr val="bg1"/>
                </a:solidFill>
                <a:effectLst>
                  <a:outerShdw blurRad="38100" dist="38100" dir="2700000" algn="tl">
                    <a:srgbClr val="000000">
                      <a:alpha val="43137"/>
                    </a:srgbClr>
                  </a:outerShdw>
                </a:effectLst>
                <a:ea typeface="Montserrat" pitchFamily="34" charset="-122"/>
                <a:cs typeface="Montserrat" pitchFamily="34" charset="-120"/>
              </a:rPr>
              <a:t>Protocolos</a:t>
            </a:r>
            <a:r>
              <a:rPr lang="pt-BR" sz="3000" b="1" dirty="0" err="1">
                <a:solidFill>
                  <a:schemeClr val="bg1"/>
                </a:solidFill>
                <a:effectLst>
                  <a:outerShdw blurRad="38100" dist="38100" dir="2700000" algn="tl">
                    <a:srgbClr val="000000">
                      <a:alpha val="43137"/>
                    </a:srgbClr>
                  </a:outerShdw>
                </a:effectLst>
                <a:ea typeface="Montserrat" pitchFamily="34" charset="-122"/>
                <a:cs typeface="Montserrat" pitchFamily="34" charset="-120"/>
              </a:rPr>
              <a:t>_e_Redes_LoraWAN_MQTT_Zigbee</a:t>
            </a:r>
            <a:endParaRPr lang="en-US" sz="3000" b="1" dirty="0">
              <a:solidFill>
                <a:schemeClr val="bg1"/>
              </a:solidFill>
              <a:effectLst>
                <a:outerShdw blurRad="38100" dist="38100" dir="2700000" algn="tl">
                  <a:srgbClr val="000000">
                    <a:alpha val="43137"/>
                  </a:srgbClr>
                </a:outerShdw>
              </a:effectLst>
            </a:endParaRPr>
          </a:p>
        </p:txBody>
      </p:sp>
      <p:sp>
        <p:nvSpPr>
          <p:cNvPr id="2" name="Retângulo 1">
            <a:extLst>
              <a:ext uri="{FF2B5EF4-FFF2-40B4-BE49-F238E27FC236}">
                <a16:creationId xmlns:a16="http://schemas.microsoft.com/office/drawing/2014/main" id="{C3B27C20-710D-C36E-67D6-DA7DDEED8F19}"/>
              </a:ext>
            </a:extLst>
          </p:cNvPr>
          <p:cNvSpPr/>
          <p:nvPr/>
        </p:nvSpPr>
        <p:spPr>
          <a:xfrm>
            <a:off x="15087600" y="9486900"/>
            <a:ext cx="3200400" cy="800100"/>
          </a:xfrm>
          <a:prstGeom prst="rect">
            <a:avLst/>
          </a:prstGeom>
          <a:solidFill>
            <a:srgbClr val="0D0A2C"/>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509876" y="1797895"/>
            <a:ext cx="7019752" cy="2462111"/>
          </a:xfrm>
          <a:custGeom>
            <a:avLst/>
            <a:gdLst/>
            <a:ahLst/>
            <a:cxnLst/>
            <a:rect l="l" t="t" r="r" b="b"/>
            <a:pathLst>
              <a:path w="7019752" h="2462111">
                <a:moveTo>
                  <a:pt x="0" y="0"/>
                </a:moveTo>
                <a:lnTo>
                  <a:pt x="7019752" y="0"/>
                </a:lnTo>
                <a:lnTo>
                  <a:pt x="7019752" y="2462111"/>
                </a:lnTo>
                <a:lnTo>
                  <a:pt x="0" y="246211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grpSp>
        <p:nvGrpSpPr>
          <p:cNvPr id="3" name="Group 3"/>
          <p:cNvGrpSpPr/>
          <p:nvPr/>
        </p:nvGrpSpPr>
        <p:grpSpPr>
          <a:xfrm rot="-5400000">
            <a:off x="17268782" y="7933276"/>
            <a:ext cx="1861152" cy="1646685"/>
            <a:chOff x="0" y="0"/>
            <a:chExt cx="437406" cy="387002"/>
          </a:xfrm>
        </p:grpSpPr>
        <p:sp>
          <p:nvSpPr>
            <p:cNvPr id="4" name="Freeform 4"/>
            <p:cNvSpPr/>
            <p:nvPr/>
          </p:nvSpPr>
          <p:spPr>
            <a:xfrm>
              <a:off x="0" y="0"/>
              <a:ext cx="437406" cy="387002"/>
            </a:xfrm>
            <a:custGeom>
              <a:avLst/>
              <a:gdLst/>
              <a:ahLst/>
              <a:cxnLst/>
              <a:rect l="l" t="t" r="r" b="b"/>
              <a:pathLst>
                <a:path w="437406" h="387002">
                  <a:moveTo>
                    <a:pt x="0" y="0"/>
                  </a:moveTo>
                  <a:lnTo>
                    <a:pt x="437406" y="0"/>
                  </a:lnTo>
                  <a:lnTo>
                    <a:pt x="437406" y="387002"/>
                  </a:lnTo>
                  <a:lnTo>
                    <a:pt x="0" y="387002"/>
                  </a:lnTo>
                  <a:close/>
                </a:path>
              </a:pathLst>
            </a:custGeom>
            <a:solidFill>
              <a:srgbClr val="0CC0DF"/>
            </a:solidFill>
          </p:spPr>
          <p:txBody>
            <a:bodyPr/>
            <a:lstStyle/>
            <a:p>
              <a:endParaRPr lang="pt-BR"/>
            </a:p>
          </p:txBody>
        </p:sp>
        <p:sp>
          <p:nvSpPr>
            <p:cNvPr id="5" name="TextBox 5"/>
            <p:cNvSpPr txBox="1"/>
            <p:nvPr/>
          </p:nvSpPr>
          <p:spPr>
            <a:xfrm>
              <a:off x="0" y="-47625"/>
              <a:ext cx="437406"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rot="-5400000">
            <a:off x="17924966" y="6633568"/>
            <a:ext cx="548784" cy="1646685"/>
            <a:chOff x="0" y="0"/>
            <a:chExt cx="128975" cy="387002"/>
          </a:xfrm>
        </p:grpSpPr>
        <p:sp>
          <p:nvSpPr>
            <p:cNvPr id="7" name="Freeform 7"/>
            <p:cNvSpPr/>
            <p:nvPr/>
          </p:nvSpPr>
          <p:spPr>
            <a:xfrm>
              <a:off x="0" y="0"/>
              <a:ext cx="128975" cy="387002"/>
            </a:xfrm>
            <a:custGeom>
              <a:avLst/>
              <a:gdLst/>
              <a:ahLst/>
              <a:cxnLst/>
              <a:rect l="l" t="t" r="r" b="b"/>
              <a:pathLst>
                <a:path w="128975" h="387002">
                  <a:moveTo>
                    <a:pt x="0" y="0"/>
                  </a:moveTo>
                  <a:lnTo>
                    <a:pt x="128975" y="0"/>
                  </a:lnTo>
                  <a:lnTo>
                    <a:pt x="128975" y="387002"/>
                  </a:lnTo>
                  <a:lnTo>
                    <a:pt x="0" y="387002"/>
                  </a:lnTo>
                  <a:close/>
                </a:path>
              </a:pathLst>
            </a:custGeom>
            <a:solidFill>
              <a:srgbClr val="006DAC"/>
            </a:solidFill>
          </p:spPr>
          <p:txBody>
            <a:bodyPr/>
            <a:lstStyle/>
            <a:p>
              <a:endParaRPr lang="pt-BR"/>
            </a:p>
          </p:txBody>
        </p:sp>
        <p:sp>
          <p:nvSpPr>
            <p:cNvPr id="8" name="TextBox 8"/>
            <p:cNvSpPr txBox="1"/>
            <p:nvPr/>
          </p:nvSpPr>
          <p:spPr>
            <a:xfrm>
              <a:off x="0" y="-47625"/>
              <a:ext cx="128975" cy="434627"/>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8975374" y="3568369"/>
            <a:ext cx="990132" cy="855114"/>
          </a:xfrm>
          <a:custGeom>
            <a:avLst/>
            <a:gdLst/>
            <a:ahLst/>
            <a:cxnLst/>
            <a:rect l="l" t="t" r="r" b="b"/>
            <a:pathLst>
              <a:path w="990132" h="855114">
                <a:moveTo>
                  <a:pt x="0" y="0"/>
                </a:moveTo>
                <a:lnTo>
                  <a:pt x="990132" y="0"/>
                </a:lnTo>
                <a:lnTo>
                  <a:pt x="990132" y="855114"/>
                </a:lnTo>
                <a:lnTo>
                  <a:pt x="0" y="85511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10" name="TextBox 10"/>
          <p:cNvSpPr txBox="1"/>
          <p:nvPr/>
        </p:nvSpPr>
        <p:spPr>
          <a:xfrm>
            <a:off x="4257759" y="1028700"/>
            <a:ext cx="10521145" cy="1473708"/>
          </a:xfrm>
          <a:prstGeom prst="rect">
            <a:avLst/>
          </a:prstGeom>
        </p:spPr>
        <p:txBody>
          <a:bodyPr lIns="0" tIns="0" rIns="0" bIns="0" rtlCol="0" anchor="t">
            <a:spAutoFit/>
          </a:bodyPr>
          <a:lstStyle/>
          <a:p>
            <a:pPr marL="0" lvl="0" indent="0" algn="ctr">
              <a:lnSpc>
                <a:spcPts val="5856"/>
              </a:lnSpc>
              <a:spcBef>
                <a:spcPct val="0"/>
              </a:spcBef>
            </a:pPr>
            <a:r>
              <a:rPr lang="en-US" sz="4800" b="1">
                <a:solidFill>
                  <a:srgbClr val="006DAC"/>
                </a:solidFill>
                <a:latin typeface="Proxima Nova Heavy"/>
                <a:ea typeface="Proxima Nova Heavy"/>
                <a:cs typeface="Proxima Nova Heavy"/>
                <a:sym typeface="Proxima Nova Heavy"/>
              </a:rPr>
              <a:t>COMPARAÇÃO ENTRE LORAWAN E OUTRAS TECNOLOGIAS IOT </a:t>
            </a:r>
          </a:p>
        </p:txBody>
      </p:sp>
      <p:sp>
        <p:nvSpPr>
          <p:cNvPr id="11" name="TextBox 11"/>
          <p:cNvSpPr txBox="1"/>
          <p:nvPr/>
        </p:nvSpPr>
        <p:spPr>
          <a:xfrm>
            <a:off x="3774793" y="4657140"/>
            <a:ext cx="5200582" cy="1590488"/>
          </a:xfrm>
          <a:prstGeom prst="rect">
            <a:avLst/>
          </a:prstGeom>
        </p:spPr>
        <p:txBody>
          <a:bodyPr lIns="0" tIns="0" rIns="0" bIns="0" rtlCol="0" anchor="t">
            <a:spAutoFit/>
          </a:bodyPr>
          <a:lstStyle/>
          <a:p>
            <a:pPr marL="0" lvl="0" indent="0" algn="l">
              <a:lnSpc>
                <a:spcPts val="3160"/>
              </a:lnSpc>
              <a:spcBef>
                <a:spcPct val="0"/>
              </a:spcBef>
            </a:pPr>
            <a:r>
              <a:rPr lang="en-US" sz="2257" b="1">
                <a:solidFill>
                  <a:srgbClr val="00512A"/>
                </a:solidFill>
                <a:latin typeface="Proxima Nova Bold"/>
                <a:ea typeface="Proxima Nova Bold"/>
                <a:cs typeface="Proxima Nova Bold"/>
                <a:sym typeface="Proxima Nova Bold"/>
              </a:rPr>
              <a:t>LoRaWAN </a:t>
            </a:r>
            <a:r>
              <a:rPr lang="en-US" sz="2257">
                <a:solidFill>
                  <a:srgbClr val="006DAC"/>
                </a:solidFill>
                <a:latin typeface="Proxima Nova"/>
                <a:ea typeface="Proxima Nova"/>
                <a:cs typeface="Proxima Nova"/>
                <a:sym typeface="Proxima Nova"/>
              </a:rPr>
              <a:t>aproveita gateways para fornecer cobertura de longo alcance tornando-o adequado para áreas rurais/remotas</a:t>
            </a:r>
          </a:p>
        </p:txBody>
      </p:sp>
      <p:sp>
        <p:nvSpPr>
          <p:cNvPr id="12" name="TextBox 12"/>
          <p:cNvSpPr txBox="1"/>
          <p:nvPr/>
        </p:nvSpPr>
        <p:spPr>
          <a:xfrm>
            <a:off x="4929833" y="3558844"/>
            <a:ext cx="2201912" cy="515328"/>
          </a:xfrm>
          <a:prstGeom prst="rect">
            <a:avLst/>
          </a:prstGeom>
        </p:spPr>
        <p:txBody>
          <a:bodyPr lIns="0" tIns="0" rIns="0" bIns="0" rtlCol="0" anchor="t">
            <a:spAutoFit/>
          </a:bodyPr>
          <a:lstStyle/>
          <a:p>
            <a:pPr marL="0" lvl="0" indent="0" algn="ctr">
              <a:lnSpc>
                <a:spcPts val="4105"/>
              </a:lnSpc>
              <a:spcBef>
                <a:spcPct val="0"/>
              </a:spcBef>
            </a:pPr>
            <a:r>
              <a:rPr lang="en-US" sz="3364" b="1" spc="23">
                <a:solidFill>
                  <a:srgbClr val="006DAC"/>
                </a:solidFill>
                <a:latin typeface="Proxima Nova Heavy"/>
                <a:ea typeface="Proxima Nova Heavy"/>
                <a:cs typeface="Proxima Nova Heavy"/>
                <a:sym typeface="Proxima Nova Heavy"/>
              </a:rPr>
              <a:t>LORAWAN</a:t>
            </a:r>
          </a:p>
        </p:txBody>
      </p:sp>
      <p:sp>
        <p:nvSpPr>
          <p:cNvPr id="13" name="TextBox 13"/>
          <p:cNvSpPr txBox="1"/>
          <p:nvPr/>
        </p:nvSpPr>
        <p:spPr>
          <a:xfrm>
            <a:off x="11065683" y="3558844"/>
            <a:ext cx="4174440" cy="515328"/>
          </a:xfrm>
          <a:prstGeom prst="rect">
            <a:avLst/>
          </a:prstGeom>
        </p:spPr>
        <p:txBody>
          <a:bodyPr lIns="0" tIns="0" rIns="0" bIns="0" rtlCol="0" anchor="t">
            <a:spAutoFit/>
          </a:bodyPr>
          <a:lstStyle/>
          <a:p>
            <a:pPr marL="0" lvl="0" indent="0" algn="ctr">
              <a:lnSpc>
                <a:spcPts val="4105"/>
              </a:lnSpc>
              <a:spcBef>
                <a:spcPct val="0"/>
              </a:spcBef>
            </a:pPr>
            <a:r>
              <a:rPr lang="en-US" sz="3364" b="1" spc="23">
                <a:solidFill>
                  <a:srgbClr val="006DAC"/>
                </a:solidFill>
                <a:latin typeface="Proxima Nova Heavy"/>
                <a:ea typeface="Proxima Nova Heavy"/>
                <a:cs typeface="Proxima Nova Heavy"/>
                <a:sym typeface="Proxima Nova Heavy"/>
              </a:rPr>
              <a:t>NB-IOT</a:t>
            </a:r>
          </a:p>
        </p:txBody>
      </p:sp>
      <p:sp>
        <p:nvSpPr>
          <p:cNvPr id="14" name="TextBox 14"/>
          <p:cNvSpPr txBox="1"/>
          <p:nvPr/>
        </p:nvSpPr>
        <p:spPr>
          <a:xfrm>
            <a:off x="10552612" y="4647299"/>
            <a:ext cx="5200582" cy="1190438"/>
          </a:xfrm>
          <a:prstGeom prst="rect">
            <a:avLst/>
          </a:prstGeom>
        </p:spPr>
        <p:txBody>
          <a:bodyPr lIns="0" tIns="0" rIns="0" bIns="0" rtlCol="0" anchor="t">
            <a:spAutoFit/>
          </a:bodyPr>
          <a:lstStyle/>
          <a:p>
            <a:pPr marL="0" lvl="0" indent="0" algn="l">
              <a:lnSpc>
                <a:spcPts val="3160"/>
              </a:lnSpc>
              <a:spcBef>
                <a:spcPct val="0"/>
              </a:spcBef>
            </a:pPr>
            <a:r>
              <a:rPr lang="en-US" sz="2257" b="1">
                <a:solidFill>
                  <a:srgbClr val="00512A"/>
                </a:solidFill>
                <a:latin typeface="Proxima Nova Bold"/>
                <a:ea typeface="Proxima Nova Bold"/>
                <a:cs typeface="Proxima Nova Bold"/>
                <a:sym typeface="Proxima Nova Bold"/>
              </a:rPr>
              <a:t>NB-IoT </a:t>
            </a:r>
            <a:r>
              <a:rPr lang="en-US" sz="2257">
                <a:solidFill>
                  <a:srgbClr val="006DAC"/>
                </a:solidFill>
                <a:latin typeface="Proxima Nova"/>
                <a:ea typeface="Proxima Nova"/>
                <a:cs typeface="Proxima Nova"/>
                <a:sym typeface="Proxima Nova"/>
              </a:rPr>
              <a:t>opera dentro de uma arquitetura de rede celular com 2-3 raio de km por estação celular.</a:t>
            </a:r>
          </a:p>
        </p:txBody>
      </p:sp>
      <p:sp>
        <p:nvSpPr>
          <p:cNvPr id="15" name="TextBox 15"/>
          <p:cNvSpPr txBox="1"/>
          <p:nvPr/>
        </p:nvSpPr>
        <p:spPr>
          <a:xfrm>
            <a:off x="3759683" y="6518540"/>
            <a:ext cx="5215691" cy="1190272"/>
          </a:xfrm>
          <a:prstGeom prst="rect">
            <a:avLst/>
          </a:prstGeom>
        </p:spPr>
        <p:txBody>
          <a:bodyPr lIns="0" tIns="0" rIns="0" bIns="0" rtlCol="0" anchor="t">
            <a:spAutoFit/>
          </a:bodyPr>
          <a:lstStyle/>
          <a:p>
            <a:pPr marL="0" lvl="0" indent="0" algn="l">
              <a:lnSpc>
                <a:spcPts val="3169"/>
              </a:lnSpc>
              <a:spcBef>
                <a:spcPct val="0"/>
              </a:spcBef>
            </a:pPr>
            <a:r>
              <a:rPr lang="en-US" sz="2263" b="1">
                <a:solidFill>
                  <a:srgbClr val="00512A"/>
                </a:solidFill>
                <a:latin typeface="Proxima Nova Bold"/>
                <a:ea typeface="Proxima Nova Bold"/>
                <a:cs typeface="Proxima Nova Bold"/>
                <a:sym typeface="Proxima Nova Bold"/>
              </a:rPr>
              <a:t>LoRaWAN </a:t>
            </a:r>
            <a:r>
              <a:rPr lang="en-US" sz="2263">
                <a:solidFill>
                  <a:srgbClr val="006DAC"/>
                </a:solidFill>
                <a:latin typeface="Proxima Nova"/>
                <a:ea typeface="Proxima Nova"/>
                <a:cs typeface="Proxima Nova"/>
                <a:sym typeface="Proxima Nova"/>
              </a:rPr>
              <a:t>prioriza vida útil prolongada da bateria para dispositivos IoT, mas isso tem o custo de alta latência.</a:t>
            </a:r>
          </a:p>
        </p:txBody>
      </p:sp>
      <p:sp>
        <p:nvSpPr>
          <p:cNvPr id="16" name="TextBox 16"/>
          <p:cNvSpPr txBox="1"/>
          <p:nvPr/>
        </p:nvSpPr>
        <p:spPr>
          <a:xfrm>
            <a:off x="10545057" y="6310314"/>
            <a:ext cx="5215691" cy="1590322"/>
          </a:xfrm>
          <a:prstGeom prst="rect">
            <a:avLst/>
          </a:prstGeom>
        </p:spPr>
        <p:txBody>
          <a:bodyPr lIns="0" tIns="0" rIns="0" bIns="0" rtlCol="0" anchor="t">
            <a:spAutoFit/>
          </a:bodyPr>
          <a:lstStyle/>
          <a:p>
            <a:pPr marL="0" lvl="0" indent="0" algn="l">
              <a:lnSpc>
                <a:spcPts val="3169"/>
              </a:lnSpc>
              <a:spcBef>
                <a:spcPct val="0"/>
              </a:spcBef>
            </a:pPr>
            <a:r>
              <a:rPr lang="en-US" sz="2263" b="1">
                <a:solidFill>
                  <a:srgbClr val="00512A"/>
                </a:solidFill>
                <a:latin typeface="Proxima Nova Bold"/>
                <a:ea typeface="Proxima Nova Bold"/>
                <a:cs typeface="Proxima Nova Bold"/>
                <a:sym typeface="Proxima Nova Bold"/>
              </a:rPr>
              <a:t>NB-IoT,</a:t>
            </a:r>
            <a:r>
              <a:rPr lang="en-US" sz="2263">
                <a:solidFill>
                  <a:srgbClr val="006DAC"/>
                </a:solidFill>
                <a:latin typeface="Proxima Nova"/>
                <a:ea typeface="Proxima Nova"/>
                <a:cs typeface="Proxima Nova"/>
                <a:sym typeface="Proxima Nova"/>
              </a:rPr>
              <a:t> sendo uma tecnologia celular, oferece menor latência por frequentemente “efetuando check-in” com a rede.</a:t>
            </a:r>
          </a:p>
        </p:txBody>
      </p:sp>
      <p:sp>
        <p:nvSpPr>
          <p:cNvPr id="17" name="TextBox 17"/>
          <p:cNvSpPr txBox="1"/>
          <p:nvPr/>
        </p:nvSpPr>
        <p:spPr>
          <a:xfrm>
            <a:off x="3774793" y="8068028"/>
            <a:ext cx="5215691" cy="1190272"/>
          </a:xfrm>
          <a:prstGeom prst="rect">
            <a:avLst/>
          </a:prstGeom>
        </p:spPr>
        <p:txBody>
          <a:bodyPr lIns="0" tIns="0" rIns="0" bIns="0" rtlCol="0" anchor="t">
            <a:spAutoFit/>
          </a:bodyPr>
          <a:lstStyle/>
          <a:p>
            <a:pPr marL="0" lvl="0" indent="0" algn="l">
              <a:lnSpc>
                <a:spcPts val="3169"/>
              </a:lnSpc>
              <a:spcBef>
                <a:spcPct val="0"/>
              </a:spcBef>
            </a:pPr>
            <a:r>
              <a:rPr lang="en-US" sz="2263" b="1">
                <a:solidFill>
                  <a:srgbClr val="00512A"/>
                </a:solidFill>
                <a:latin typeface="Proxima Nova Bold"/>
                <a:ea typeface="Proxima Nova Bold"/>
                <a:cs typeface="Proxima Nova Bold"/>
                <a:sym typeface="Proxima Nova Bold"/>
              </a:rPr>
              <a:t>LoRaWAN</a:t>
            </a:r>
            <a:r>
              <a:rPr lang="en-US" sz="2263">
                <a:solidFill>
                  <a:srgbClr val="006DAC"/>
                </a:solidFill>
                <a:latin typeface="Proxima Nova"/>
                <a:ea typeface="Proxima Nova"/>
                <a:cs typeface="Proxima Nova"/>
                <a:sym typeface="Proxima Nova"/>
              </a:rPr>
              <a:t>, operando em espectro ISM não licenciado, oferece custos mais baixos de implantação e de dispositivos.</a:t>
            </a:r>
          </a:p>
        </p:txBody>
      </p:sp>
      <p:sp>
        <p:nvSpPr>
          <p:cNvPr id="18" name="TextBox 18"/>
          <p:cNvSpPr txBox="1"/>
          <p:nvPr/>
        </p:nvSpPr>
        <p:spPr>
          <a:xfrm>
            <a:off x="10537503" y="8058188"/>
            <a:ext cx="5215691" cy="1190272"/>
          </a:xfrm>
          <a:prstGeom prst="rect">
            <a:avLst/>
          </a:prstGeom>
        </p:spPr>
        <p:txBody>
          <a:bodyPr lIns="0" tIns="0" rIns="0" bIns="0" rtlCol="0" anchor="t">
            <a:spAutoFit/>
          </a:bodyPr>
          <a:lstStyle/>
          <a:p>
            <a:pPr marL="0" lvl="0" indent="0" algn="l">
              <a:lnSpc>
                <a:spcPts val="3169"/>
              </a:lnSpc>
              <a:spcBef>
                <a:spcPct val="0"/>
              </a:spcBef>
            </a:pPr>
            <a:r>
              <a:rPr lang="en-US" sz="2263" b="1">
                <a:solidFill>
                  <a:srgbClr val="00512A"/>
                </a:solidFill>
                <a:latin typeface="Proxima Nova Bold"/>
                <a:ea typeface="Proxima Nova Bold"/>
                <a:cs typeface="Proxima Nova Bold"/>
                <a:sym typeface="Proxima Nova Bold"/>
              </a:rPr>
              <a:t>NB-IoT</a:t>
            </a:r>
            <a:r>
              <a:rPr lang="en-US" sz="2263">
                <a:solidFill>
                  <a:srgbClr val="006DAC"/>
                </a:solidFill>
                <a:latin typeface="Proxima Nova"/>
                <a:ea typeface="Proxima Nova"/>
                <a:cs typeface="Proxima Nova"/>
                <a:sym typeface="Proxima Nova"/>
              </a:rPr>
              <a:t>, em bandas celulares licenciadas, exige altas taxas de licença das operadoras para eficiência do espectro.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495430">
            <a:off x="-1460854" y="-3463927"/>
            <a:ext cx="8115300" cy="8115300"/>
          </a:xfrm>
          <a:custGeom>
            <a:avLst/>
            <a:gdLst/>
            <a:ahLst/>
            <a:cxnLst/>
            <a:rect l="l" t="t" r="r" b="b"/>
            <a:pathLst>
              <a:path w="8115300" h="8115300">
                <a:moveTo>
                  <a:pt x="0" y="0"/>
                </a:moveTo>
                <a:lnTo>
                  <a:pt x="8115300" y="0"/>
                </a:lnTo>
                <a:lnTo>
                  <a:pt x="8115300" y="8115300"/>
                </a:lnTo>
                <a:lnTo>
                  <a:pt x="0" y="8115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grpSp>
        <p:nvGrpSpPr>
          <p:cNvPr id="3" name="Group 3"/>
          <p:cNvGrpSpPr>
            <a:grpSpLocks noChangeAspect="1"/>
          </p:cNvGrpSpPr>
          <p:nvPr/>
        </p:nvGrpSpPr>
        <p:grpSpPr>
          <a:xfrm>
            <a:off x="-1551962" y="2129508"/>
            <a:ext cx="8914057" cy="10028315"/>
            <a:chOff x="0" y="0"/>
            <a:chExt cx="5370413" cy="6041715"/>
          </a:xfrm>
        </p:grpSpPr>
        <p:sp>
          <p:nvSpPr>
            <p:cNvPr id="4" name="Freeform 4"/>
            <p:cNvSpPr/>
            <p:nvPr/>
          </p:nvSpPr>
          <p:spPr>
            <a:xfrm>
              <a:off x="0" y="0"/>
              <a:ext cx="5370413" cy="6041715"/>
            </a:xfrm>
            <a:custGeom>
              <a:avLst/>
              <a:gdLst/>
              <a:ahLst/>
              <a:cxnLst/>
              <a:rect l="l" t="t" r="r" b="b"/>
              <a:pathLst>
                <a:path w="5370413" h="6041715">
                  <a:moveTo>
                    <a:pt x="0" y="6041715"/>
                  </a:moveTo>
                  <a:lnTo>
                    <a:pt x="0" y="0"/>
                  </a:lnTo>
                  <a:cubicBezTo>
                    <a:pt x="1790138" y="2013905"/>
                    <a:pt x="3580275" y="4027810"/>
                    <a:pt x="5370413" y="6041715"/>
                  </a:cubicBezTo>
                  <a:lnTo>
                    <a:pt x="0" y="6041715"/>
                  </a:lnTo>
                  <a:close/>
                </a:path>
              </a:pathLst>
            </a:custGeom>
            <a:solidFill>
              <a:srgbClr val="F9D549"/>
            </a:solidFill>
          </p:spPr>
          <p:txBody>
            <a:bodyPr/>
            <a:lstStyle/>
            <a:p>
              <a:endParaRPr lang="pt-BR"/>
            </a:p>
          </p:txBody>
        </p:sp>
        <p:sp>
          <p:nvSpPr>
            <p:cNvPr id="5" name="Freeform 5"/>
            <p:cNvSpPr/>
            <p:nvPr/>
          </p:nvSpPr>
          <p:spPr>
            <a:xfrm>
              <a:off x="0" y="0"/>
              <a:ext cx="5370413" cy="6041715"/>
            </a:xfrm>
            <a:custGeom>
              <a:avLst/>
              <a:gdLst/>
              <a:ahLst/>
              <a:cxnLst/>
              <a:rect l="l" t="t" r="r" b="b"/>
              <a:pathLst>
                <a:path w="5370413" h="6041715">
                  <a:moveTo>
                    <a:pt x="0" y="6041715"/>
                  </a:moveTo>
                  <a:lnTo>
                    <a:pt x="0" y="0"/>
                  </a:lnTo>
                  <a:cubicBezTo>
                    <a:pt x="1790138" y="2013905"/>
                    <a:pt x="3580275" y="4027810"/>
                    <a:pt x="5370413" y="6041715"/>
                  </a:cubicBezTo>
                  <a:lnTo>
                    <a:pt x="0" y="6041715"/>
                  </a:lnTo>
                  <a:close/>
                </a:path>
              </a:pathLst>
            </a:custGeom>
            <a:blipFill>
              <a:blip r:embed="rId4"/>
              <a:stretch>
                <a:fillRect t="-20284" r="-5559" b="-20284"/>
              </a:stretch>
            </a:blipFill>
          </p:spPr>
          <p:txBody>
            <a:bodyPr/>
            <a:lstStyle/>
            <a:p>
              <a:endParaRPr lang="pt-BR"/>
            </a:p>
          </p:txBody>
        </p:sp>
      </p:grpSp>
      <p:sp>
        <p:nvSpPr>
          <p:cNvPr id="6" name="TextBox 6"/>
          <p:cNvSpPr txBox="1"/>
          <p:nvPr/>
        </p:nvSpPr>
        <p:spPr>
          <a:xfrm>
            <a:off x="7333058" y="1628176"/>
            <a:ext cx="4173141" cy="992772"/>
          </a:xfrm>
          <a:prstGeom prst="rect">
            <a:avLst/>
          </a:prstGeom>
        </p:spPr>
        <p:txBody>
          <a:bodyPr wrap="square" lIns="0" tIns="0" rIns="0" bIns="0" rtlCol="0" anchor="t">
            <a:spAutoFit/>
          </a:bodyPr>
          <a:lstStyle/>
          <a:p>
            <a:pPr algn="r">
              <a:lnSpc>
                <a:spcPts val="8295"/>
              </a:lnSpc>
            </a:pPr>
            <a:r>
              <a:rPr lang="en-US" sz="6799" b="1" dirty="0">
                <a:solidFill>
                  <a:srgbClr val="006DAC"/>
                </a:solidFill>
                <a:latin typeface="Proxima Nova Bold"/>
                <a:ea typeface="Proxima Nova Bold"/>
                <a:cs typeface="Proxima Nova Bold"/>
                <a:sym typeface="Proxima Nova Bold"/>
              </a:rPr>
              <a:t>FUTURO</a:t>
            </a:r>
          </a:p>
        </p:txBody>
      </p:sp>
      <p:sp>
        <p:nvSpPr>
          <p:cNvPr id="7" name="TextBox 7"/>
          <p:cNvSpPr txBox="1"/>
          <p:nvPr/>
        </p:nvSpPr>
        <p:spPr>
          <a:xfrm>
            <a:off x="3795818" y="4814558"/>
            <a:ext cx="13463482" cy="2613024"/>
          </a:xfrm>
          <a:prstGeom prst="rect">
            <a:avLst/>
          </a:prstGeom>
        </p:spPr>
        <p:txBody>
          <a:bodyPr lIns="0" tIns="0" rIns="0" bIns="0" rtlCol="0" anchor="t">
            <a:spAutoFit/>
          </a:bodyPr>
          <a:lstStyle/>
          <a:p>
            <a:pPr algn="just">
              <a:lnSpc>
                <a:spcPts val="3500"/>
              </a:lnSpc>
            </a:pPr>
            <a:r>
              <a:rPr lang="en-US" sz="2500">
                <a:solidFill>
                  <a:srgbClr val="006DAC"/>
                </a:solidFill>
                <a:latin typeface="Proxima Nova"/>
                <a:ea typeface="Proxima Nova"/>
                <a:cs typeface="Proxima Nova"/>
                <a:sym typeface="Proxima Nova"/>
              </a:rPr>
              <a:t>A adoção do LoRaWAN no Brasil tem crescido rapidamente, impulsionada pela demanda por soluções de cidades inteligentes em transporte, energia e gestão de resíduos. Sua tecnologia é ideal para a diversidade geográfica do país, conectando dispositivos remotos com longo alcance e baixo consumo de energia. Espera-se que sua adoção continue a crescer, à medida que mais empresas reconheçam seu potencial para soluções inovadoras de IoT.</a:t>
            </a:r>
          </a:p>
          <a:p>
            <a:pPr algn="just">
              <a:lnSpc>
                <a:spcPts val="3500"/>
              </a:lnSpc>
            </a:pPr>
            <a:endParaRPr lang="en-US" sz="2500">
              <a:solidFill>
                <a:srgbClr val="006DAC"/>
              </a:solidFill>
              <a:latin typeface="Proxima Nova"/>
              <a:ea typeface="Proxima Nova"/>
              <a:cs typeface="Proxima Nova"/>
              <a:sym typeface="Proxima Nova"/>
            </a:endParaRPr>
          </a:p>
        </p:txBody>
      </p:sp>
      <p:grpSp>
        <p:nvGrpSpPr>
          <p:cNvPr id="8" name="Group 8"/>
          <p:cNvGrpSpPr/>
          <p:nvPr/>
        </p:nvGrpSpPr>
        <p:grpSpPr>
          <a:xfrm>
            <a:off x="4115319" y="-1169677"/>
            <a:ext cx="1660777" cy="1469400"/>
            <a:chOff x="0" y="0"/>
            <a:chExt cx="437406" cy="387002"/>
          </a:xfrm>
        </p:grpSpPr>
        <p:sp>
          <p:nvSpPr>
            <p:cNvPr id="9" name="Freeform 9"/>
            <p:cNvSpPr/>
            <p:nvPr/>
          </p:nvSpPr>
          <p:spPr>
            <a:xfrm>
              <a:off x="0" y="0"/>
              <a:ext cx="437406" cy="387002"/>
            </a:xfrm>
            <a:custGeom>
              <a:avLst/>
              <a:gdLst/>
              <a:ahLst/>
              <a:cxnLst/>
              <a:rect l="l" t="t" r="r" b="b"/>
              <a:pathLst>
                <a:path w="437406" h="387002">
                  <a:moveTo>
                    <a:pt x="0" y="0"/>
                  </a:moveTo>
                  <a:lnTo>
                    <a:pt x="437406" y="0"/>
                  </a:lnTo>
                  <a:lnTo>
                    <a:pt x="437406" y="387002"/>
                  </a:lnTo>
                  <a:lnTo>
                    <a:pt x="0" y="387002"/>
                  </a:lnTo>
                  <a:close/>
                </a:path>
              </a:pathLst>
            </a:custGeom>
            <a:solidFill>
              <a:srgbClr val="0CC0DF"/>
            </a:solidFill>
          </p:spPr>
          <p:txBody>
            <a:bodyPr/>
            <a:lstStyle/>
            <a:p>
              <a:endParaRPr lang="pt-BR"/>
            </a:p>
          </p:txBody>
        </p:sp>
        <p:sp>
          <p:nvSpPr>
            <p:cNvPr id="10" name="TextBox 10"/>
            <p:cNvSpPr txBox="1"/>
            <p:nvPr/>
          </p:nvSpPr>
          <p:spPr>
            <a:xfrm>
              <a:off x="0" y="-47625"/>
              <a:ext cx="437406"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5299271" y="9621587"/>
            <a:ext cx="1660777" cy="1469400"/>
            <a:chOff x="0" y="0"/>
            <a:chExt cx="437406" cy="387002"/>
          </a:xfrm>
        </p:grpSpPr>
        <p:sp>
          <p:nvSpPr>
            <p:cNvPr id="12" name="Freeform 12"/>
            <p:cNvSpPr/>
            <p:nvPr/>
          </p:nvSpPr>
          <p:spPr>
            <a:xfrm>
              <a:off x="0" y="0"/>
              <a:ext cx="437406" cy="387002"/>
            </a:xfrm>
            <a:custGeom>
              <a:avLst/>
              <a:gdLst/>
              <a:ahLst/>
              <a:cxnLst/>
              <a:rect l="l" t="t" r="r" b="b"/>
              <a:pathLst>
                <a:path w="437406" h="387002">
                  <a:moveTo>
                    <a:pt x="0" y="0"/>
                  </a:moveTo>
                  <a:lnTo>
                    <a:pt x="437406" y="0"/>
                  </a:lnTo>
                  <a:lnTo>
                    <a:pt x="437406" y="387002"/>
                  </a:lnTo>
                  <a:lnTo>
                    <a:pt x="0" y="387002"/>
                  </a:lnTo>
                  <a:close/>
                </a:path>
              </a:pathLst>
            </a:custGeom>
            <a:solidFill>
              <a:srgbClr val="0CC0DF"/>
            </a:solidFill>
          </p:spPr>
          <p:txBody>
            <a:bodyPr/>
            <a:lstStyle/>
            <a:p>
              <a:endParaRPr lang="pt-BR"/>
            </a:p>
          </p:txBody>
        </p:sp>
        <p:sp>
          <p:nvSpPr>
            <p:cNvPr id="13" name="TextBox 13"/>
            <p:cNvSpPr txBox="1"/>
            <p:nvPr/>
          </p:nvSpPr>
          <p:spPr>
            <a:xfrm>
              <a:off x="0" y="-47625"/>
              <a:ext cx="437406"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5860637" y="-1169677"/>
            <a:ext cx="489701" cy="1469400"/>
            <a:chOff x="0" y="0"/>
            <a:chExt cx="128975" cy="387002"/>
          </a:xfrm>
        </p:grpSpPr>
        <p:sp>
          <p:nvSpPr>
            <p:cNvPr id="15" name="Freeform 15"/>
            <p:cNvSpPr/>
            <p:nvPr/>
          </p:nvSpPr>
          <p:spPr>
            <a:xfrm>
              <a:off x="0" y="0"/>
              <a:ext cx="128975" cy="387002"/>
            </a:xfrm>
            <a:custGeom>
              <a:avLst/>
              <a:gdLst/>
              <a:ahLst/>
              <a:cxnLst/>
              <a:rect l="l" t="t" r="r" b="b"/>
              <a:pathLst>
                <a:path w="128975" h="387002">
                  <a:moveTo>
                    <a:pt x="0" y="0"/>
                  </a:moveTo>
                  <a:lnTo>
                    <a:pt x="128975" y="0"/>
                  </a:lnTo>
                  <a:lnTo>
                    <a:pt x="128975" y="387002"/>
                  </a:lnTo>
                  <a:lnTo>
                    <a:pt x="0" y="387002"/>
                  </a:lnTo>
                  <a:close/>
                </a:path>
              </a:pathLst>
            </a:custGeom>
            <a:solidFill>
              <a:srgbClr val="006DAC"/>
            </a:solidFill>
          </p:spPr>
          <p:txBody>
            <a:bodyPr/>
            <a:lstStyle/>
            <a:p>
              <a:endParaRPr lang="pt-BR"/>
            </a:p>
          </p:txBody>
        </p:sp>
        <p:sp>
          <p:nvSpPr>
            <p:cNvPr id="16" name="TextBox 16"/>
            <p:cNvSpPr txBox="1"/>
            <p:nvPr/>
          </p:nvSpPr>
          <p:spPr>
            <a:xfrm>
              <a:off x="0" y="-47625"/>
              <a:ext cx="128975"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7044589" y="9621587"/>
            <a:ext cx="489701" cy="1469400"/>
            <a:chOff x="0" y="0"/>
            <a:chExt cx="128975" cy="387002"/>
          </a:xfrm>
        </p:grpSpPr>
        <p:sp>
          <p:nvSpPr>
            <p:cNvPr id="18" name="Freeform 18"/>
            <p:cNvSpPr/>
            <p:nvPr/>
          </p:nvSpPr>
          <p:spPr>
            <a:xfrm>
              <a:off x="0" y="0"/>
              <a:ext cx="128975" cy="387002"/>
            </a:xfrm>
            <a:custGeom>
              <a:avLst/>
              <a:gdLst/>
              <a:ahLst/>
              <a:cxnLst/>
              <a:rect l="l" t="t" r="r" b="b"/>
              <a:pathLst>
                <a:path w="128975" h="387002">
                  <a:moveTo>
                    <a:pt x="0" y="0"/>
                  </a:moveTo>
                  <a:lnTo>
                    <a:pt x="128975" y="0"/>
                  </a:lnTo>
                  <a:lnTo>
                    <a:pt x="128975" y="387002"/>
                  </a:lnTo>
                  <a:lnTo>
                    <a:pt x="0" y="387002"/>
                  </a:lnTo>
                  <a:close/>
                </a:path>
              </a:pathLst>
            </a:custGeom>
            <a:solidFill>
              <a:srgbClr val="006DAC"/>
            </a:solidFill>
          </p:spPr>
          <p:txBody>
            <a:bodyPr/>
            <a:lstStyle/>
            <a:p>
              <a:endParaRPr lang="pt-BR"/>
            </a:p>
          </p:txBody>
        </p:sp>
        <p:sp>
          <p:nvSpPr>
            <p:cNvPr id="19" name="TextBox 19"/>
            <p:cNvSpPr txBox="1"/>
            <p:nvPr/>
          </p:nvSpPr>
          <p:spPr>
            <a:xfrm>
              <a:off x="0" y="-47625"/>
              <a:ext cx="128975" cy="434627"/>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037725" y="4435253"/>
            <a:ext cx="6212551" cy="1930527"/>
          </a:xfrm>
          <a:prstGeom prst="rect">
            <a:avLst/>
          </a:prstGeom>
        </p:spPr>
        <p:txBody>
          <a:bodyPr lIns="0" tIns="0" rIns="0" bIns="0" rtlCol="0" anchor="t">
            <a:spAutoFit/>
          </a:bodyPr>
          <a:lstStyle/>
          <a:p>
            <a:pPr marL="0" lvl="0" indent="0" algn="ctr">
              <a:lnSpc>
                <a:spcPts val="13104"/>
              </a:lnSpc>
              <a:spcBef>
                <a:spcPct val="0"/>
              </a:spcBef>
            </a:pPr>
            <a:r>
              <a:rPr lang="en-US" sz="14400" b="1">
                <a:solidFill>
                  <a:srgbClr val="FFFFFF"/>
                </a:solidFill>
                <a:latin typeface="Poppins Heavy"/>
                <a:ea typeface="Poppins Heavy"/>
                <a:cs typeface="Poppins Heavy"/>
                <a:sym typeface="Poppins Heavy"/>
              </a:rPr>
              <a:t>MQTT</a:t>
            </a:r>
          </a:p>
        </p:txBody>
      </p:sp>
      <p:sp>
        <p:nvSpPr>
          <p:cNvPr id="3" name="TextBox 3"/>
          <p:cNvSpPr txBox="1"/>
          <p:nvPr/>
        </p:nvSpPr>
        <p:spPr>
          <a:xfrm>
            <a:off x="7361743" y="3756317"/>
            <a:ext cx="3564514" cy="725301"/>
          </a:xfrm>
          <a:prstGeom prst="rect">
            <a:avLst/>
          </a:prstGeom>
        </p:spPr>
        <p:txBody>
          <a:bodyPr lIns="0" tIns="0" rIns="0" bIns="0" rtlCol="0" anchor="t">
            <a:spAutoFit/>
          </a:bodyPr>
          <a:lstStyle/>
          <a:p>
            <a:pPr algn="ctr">
              <a:lnSpc>
                <a:spcPts val="5697"/>
              </a:lnSpc>
              <a:spcBef>
                <a:spcPct val="0"/>
              </a:spcBef>
            </a:pPr>
            <a:r>
              <a:rPr lang="en-US" sz="4069" b="1">
                <a:solidFill>
                  <a:srgbClr val="FFFFFF">
                    <a:alpha val="85882"/>
                  </a:srgbClr>
                </a:solidFill>
                <a:latin typeface="Poppins Ultra-Bold"/>
                <a:ea typeface="Poppins Ultra-Bold"/>
                <a:cs typeface="Poppins Ultra-Bold"/>
                <a:sym typeface="Poppins Ultra-Bold"/>
              </a:rPr>
              <a:t>PROTOCOLO</a:t>
            </a:r>
          </a:p>
        </p:txBody>
      </p:sp>
      <p:grpSp>
        <p:nvGrpSpPr>
          <p:cNvPr id="4" name="Group 4"/>
          <p:cNvGrpSpPr/>
          <p:nvPr/>
        </p:nvGrpSpPr>
        <p:grpSpPr>
          <a:xfrm rot="-10800000">
            <a:off x="11348756" y="2426287"/>
            <a:ext cx="2711833" cy="197291"/>
            <a:chOff x="0" y="0"/>
            <a:chExt cx="952142" cy="69270"/>
          </a:xfrm>
        </p:grpSpPr>
        <p:sp>
          <p:nvSpPr>
            <p:cNvPr id="5" name="Freeform 5"/>
            <p:cNvSpPr/>
            <p:nvPr/>
          </p:nvSpPr>
          <p:spPr>
            <a:xfrm>
              <a:off x="0" y="0"/>
              <a:ext cx="952142" cy="69270"/>
            </a:xfrm>
            <a:custGeom>
              <a:avLst/>
              <a:gdLst/>
              <a:ahLst/>
              <a:cxnLst/>
              <a:rect l="l" t="t" r="r" b="b"/>
              <a:pathLst>
                <a:path w="952142" h="69270">
                  <a:moveTo>
                    <a:pt x="34635" y="0"/>
                  </a:moveTo>
                  <a:lnTo>
                    <a:pt x="917507" y="0"/>
                  </a:lnTo>
                  <a:cubicBezTo>
                    <a:pt x="926692" y="0"/>
                    <a:pt x="935502" y="3649"/>
                    <a:pt x="941997" y="10144"/>
                  </a:cubicBezTo>
                  <a:cubicBezTo>
                    <a:pt x="948493" y="16640"/>
                    <a:pt x="952142" y="25449"/>
                    <a:pt x="952142" y="34635"/>
                  </a:cubicBezTo>
                  <a:lnTo>
                    <a:pt x="952142" y="34635"/>
                  </a:lnTo>
                  <a:cubicBezTo>
                    <a:pt x="952142" y="43821"/>
                    <a:pt x="948493" y="52631"/>
                    <a:pt x="941997" y="59126"/>
                  </a:cubicBezTo>
                  <a:cubicBezTo>
                    <a:pt x="935502" y="65621"/>
                    <a:pt x="926692" y="69270"/>
                    <a:pt x="917507" y="69270"/>
                  </a:cubicBezTo>
                  <a:lnTo>
                    <a:pt x="34635" y="69270"/>
                  </a:lnTo>
                  <a:cubicBezTo>
                    <a:pt x="25449" y="69270"/>
                    <a:pt x="16640" y="65621"/>
                    <a:pt x="10144" y="59126"/>
                  </a:cubicBezTo>
                  <a:cubicBezTo>
                    <a:pt x="3649" y="52631"/>
                    <a:pt x="0" y="43821"/>
                    <a:pt x="0" y="34635"/>
                  </a:cubicBezTo>
                  <a:lnTo>
                    <a:pt x="0" y="34635"/>
                  </a:lnTo>
                  <a:cubicBezTo>
                    <a:pt x="0" y="25449"/>
                    <a:pt x="3649" y="16640"/>
                    <a:pt x="10144" y="10144"/>
                  </a:cubicBezTo>
                  <a:cubicBezTo>
                    <a:pt x="16640" y="3649"/>
                    <a:pt x="25449" y="0"/>
                    <a:pt x="34635" y="0"/>
                  </a:cubicBezTo>
                  <a:close/>
                </a:path>
              </a:pathLst>
            </a:custGeom>
            <a:gradFill rotWithShape="1">
              <a:gsLst>
                <a:gs pos="0">
                  <a:srgbClr val="65CED1">
                    <a:alpha val="100000"/>
                  </a:srgbClr>
                </a:gs>
                <a:gs pos="100000">
                  <a:srgbClr val="000000">
                    <a:alpha val="100000"/>
                  </a:srgbClr>
                </a:gs>
              </a:gsLst>
              <a:lin ang="2700000"/>
            </a:gradFill>
          </p:spPr>
          <p:txBody>
            <a:bodyPr/>
            <a:lstStyle/>
            <a:p>
              <a:endParaRPr lang="pt-BR"/>
            </a:p>
          </p:txBody>
        </p:sp>
        <p:sp>
          <p:nvSpPr>
            <p:cNvPr id="6" name="TextBox 6"/>
            <p:cNvSpPr txBox="1"/>
            <p:nvPr/>
          </p:nvSpPr>
          <p:spPr>
            <a:xfrm>
              <a:off x="0" y="-57150"/>
              <a:ext cx="952142" cy="126420"/>
            </a:xfrm>
            <a:prstGeom prst="rect">
              <a:avLst/>
            </a:prstGeom>
          </p:spPr>
          <p:txBody>
            <a:bodyPr lIns="50800" tIns="50800" rIns="50800" bIns="50800" rtlCol="0" anchor="ctr"/>
            <a:lstStyle/>
            <a:p>
              <a:pPr algn="ctr">
                <a:lnSpc>
                  <a:spcPts val="3447"/>
                </a:lnSpc>
              </a:pPr>
              <a:endParaRPr/>
            </a:p>
          </p:txBody>
        </p:sp>
      </p:grpSp>
      <p:grpSp>
        <p:nvGrpSpPr>
          <p:cNvPr id="7" name="Group 7"/>
          <p:cNvGrpSpPr/>
          <p:nvPr/>
        </p:nvGrpSpPr>
        <p:grpSpPr>
          <a:xfrm rot="-10800000">
            <a:off x="10388194" y="1971777"/>
            <a:ext cx="2711833" cy="197291"/>
            <a:chOff x="0" y="0"/>
            <a:chExt cx="952142" cy="69270"/>
          </a:xfrm>
        </p:grpSpPr>
        <p:sp>
          <p:nvSpPr>
            <p:cNvPr id="8" name="Freeform 8"/>
            <p:cNvSpPr/>
            <p:nvPr/>
          </p:nvSpPr>
          <p:spPr>
            <a:xfrm>
              <a:off x="0" y="0"/>
              <a:ext cx="952142" cy="69270"/>
            </a:xfrm>
            <a:custGeom>
              <a:avLst/>
              <a:gdLst/>
              <a:ahLst/>
              <a:cxnLst/>
              <a:rect l="l" t="t" r="r" b="b"/>
              <a:pathLst>
                <a:path w="952142" h="69270">
                  <a:moveTo>
                    <a:pt x="34635" y="0"/>
                  </a:moveTo>
                  <a:lnTo>
                    <a:pt x="917507" y="0"/>
                  </a:lnTo>
                  <a:cubicBezTo>
                    <a:pt x="926692" y="0"/>
                    <a:pt x="935502" y="3649"/>
                    <a:pt x="941997" y="10144"/>
                  </a:cubicBezTo>
                  <a:cubicBezTo>
                    <a:pt x="948493" y="16640"/>
                    <a:pt x="952142" y="25449"/>
                    <a:pt x="952142" y="34635"/>
                  </a:cubicBezTo>
                  <a:lnTo>
                    <a:pt x="952142" y="34635"/>
                  </a:lnTo>
                  <a:cubicBezTo>
                    <a:pt x="952142" y="43821"/>
                    <a:pt x="948493" y="52631"/>
                    <a:pt x="941997" y="59126"/>
                  </a:cubicBezTo>
                  <a:cubicBezTo>
                    <a:pt x="935502" y="65621"/>
                    <a:pt x="926692" y="69270"/>
                    <a:pt x="917507" y="69270"/>
                  </a:cubicBezTo>
                  <a:lnTo>
                    <a:pt x="34635" y="69270"/>
                  </a:lnTo>
                  <a:cubicBezTo>
                    <a:pt x="25449" y="69270"/>
                    <a:pt x="16640" y="65621"/>
                    <a:pt x="10144" y="59126"/>
                  </a:cubicBezTo>
                  <a:cubicBezTo>
                    <a:pt x="3649" y="52631"/>
                    <a:pt x="0" y="43821"/>
                    <a:pt x="0" y="34635"/>
                  </a:cubicBezTo>
                  <a:lnTo>
                    <a:pt x="0" y="34635"/>
                  </a:lnTo>
                  <a:cubicBezTo>
                    <a:pt x="0" y="25449"/>
                    <a:pt x="3649" y="16640"/>
                    <a:pt x="10144" y="10144"/>
                  </a:cubicBezTo>
                  <a:cubicBezTo>
                    <a:pt x="16640" y="3649"/>
                    <a:pt x="25449" y="0"/>
                    <a:pt x="34635" y="0"/>
                  </a:cubicBezTo>
                  <a:close/>
                </a:path>
              </a:pathLst>
            </a:custGeom>
            <a:gradFill rotWithShape="1">
              <a:gsLst>
                <a:gs pos="0">
                  <a:srgbClr val="65CED1">
                    <a:alpha val="100000"/>
                  </a:srgbClr>
                </a:gs>
                <a:gs pos="100000">
                  <a:srgbClr val="000000">
                    <a:alpha val="100000"/>
                  </a:srgbClr>
                </a:gs>
              </a:gsLst>
              <a:lin ang="2700000"/>
            </a:gradFill>
          </p:spPr>
          <p:txBody>
            <a:bodyPr/>
            <a:lstStyle/>
            <a:p>
              <a:endParaRPr lang="pt-BR"/>
            </a:p>
          </p:txBody>
        </p:sp>
        <p:sp>
          <p:nvSpPr>
            <p:cNvPr id="9" name="TextBox 9"/>
            <p:cNvSpPr txBox="1"/>
            <p:nvPr/>
          </p:nvSpPr>
          <p:spPr>
            <a:xfrm>
              <a:off x="0" y="-57150"/>
              <a:ext cx="952142" cy="126420"/>
            </a:xfrm>
            <a:prstGeom prst="rect">
              <a:avLst/>
            </a:prstGeom>
          </p:spPr>
          <p:txBody>
            <a:bodyPr lIns="50800" tIns="50800" rIns="50800" bIns="50800" rtlCol="0" anchor="ctr"/>
            <a:lstStyle/>
            <a:p>
              <a:pPr algn="ctr">
                <a:lnSpc>
                  <a:spcPts val="3447"/>
                </a:lnSpc>
              </a:pPr>
              <a:endParaRPr/>
            </a:p>
          </p:txBody>
        </p:sp>
      </p:grpSp>
      <p:grpSp>
        <p:nvGrpSpPr>
          <p:cNvPr id="10" name="Group 10"/>
          <p:cNvGrpSpPr/>
          <p:nvPr/>
        </p:nvGrpSpPr>
        <p:grpSpPr>
          <a:xfrm>
            <a:off x="4248305" y="7673612"/>
            <a:ext cx="2669433" cy="194207"/>
            <a:chOff x="0" y="0"/>
            <a:chExt cx="952142" cy="69270"/>
          </a:xfrm>
        </p:grpSpPr>
        <p:sp>
          <p:nvSpPr>
            <p:cNvPr id="11" name="Freeform 11"/>
            <p:cNvSpPr/>
            <p:nvPr/>
          </p:nvSpPr>
          <p:spPr>
            <a:xfrm>
              <a:off x="0" y="0"/>
              <a:ext cx="952142" cy="69270"/>
            </a:xfrm>
            <a:custGeom>
              <a:avLst/>
              <a:gdLst/>
              <a:ahLst/>
              <a:cxnLst/>
              <a:rect l="l" t="t" r="r" b="b"/>
              <a:pathLst>
                <a:path w="952142" h="69270">
                  <a:moveTo>
                    <a:pt x="34635" y="0"/>
                  </a:moveTo>
                  <a:lnTo>
                    <a:pt x="917507" y="0"/>
                  </a:lnTo>
                  <a:cubicBezTo>
                    <a:pt x="926692" y="0"/>
                    <a:pt x="935502" y="3649"/>
                    <a:pt x="941997" y="10144"/>
                  </a:cubicBezTo>
                  <a:cubicBezTo>
                    <a:pt x="948493" y="16640"/>
                    <a:pt x="952142" y="25449"/>
                    <a:pt x="952142" y="34635"/>
                  </a:cubicBezTo>
                  <a:lnTo>
                    <a:pt x="952142" y="34635"/>
                  </a:lnTo>
                  <a:cubicBezTo>
                    <a:pt x="952142" y="43821"/>
                    <a:pt x="948493" y="52631"/>
                    <a:pt x="941997" y="59126"/>
                  </a:cubicBezTo>
                  <a:cubicBezTo>
                    <a:pt x="935502" y="65621"/>
                    <a:pt x="926692" y="69270"/>
                    <a:pt x="917507" y="69270"/>
                  </a:cubicBezTo>
                  <a:lnTo>
                    <a:pt x="34635" y="69270"/>
                  </a:lnTo>
                  <a:cubicBezTo>
                    <a:pt x="25449" y="69270"/>
                    <a:pt x="16640" y="65621"/>
                    <a:pt x="10144" y="59126"/>
                  </a:cubicBezTo>
                  <a:cubicBezTo>
                    <a:pt x="3649" y="52631"/>
                    <a:pt x="0" y="43821"/>
                    <a:pt x="0" y="34635"/>
                  </a:cubicBezTo>
                  <a:lnTo>
                    <a:pt x="0" y="34635"/>
                  </a:lnTo>
                  <a:cubicBezTo>
                    <a:pt x="0" y="25449"/>
                    <a:pt x="3649" y="16640"/>
                    <a:pt x="10144" y="10144"/>
                  </a:cubicBezTo>
                  <a:cubicBezTo>
                    <a:pt x="16640" y="3649"/>
                    <a:pt x="25449" y="0"/>
                    <a:pt x="34635" y="0"/>
                  </a:cubicBezTo>
                  <a:close/>
                </a:path>
              </a:pathLst>
            </a:custGeom>
            <a:gradFill rotWithShape="1">
              <a:gsLst>
                <a:gs pos="0">
                  <a:srgbClr val="65CED1">
                    <a:alpha val="100000"/>
                  </a:srgbClr>
                </a:gs>
                <a:gs pos="100000">
                  <a:srgbClr val="000000">
                    <a:alpha val="100000"/>
                  </a:srgbClr>
                </a:gs>
              </a:gsLst>
              <a:lin ang="2700000"/>
            </a:gradFill>
          </p:spPr>
          <p:txBody>
            <a:bodyPr/>
            <a:lstStyle/>
            <a:p>
              <a:endParaRPr lang="pt-BR"/>
            </a:p>
          </p:txBody>
        </p:sp>
        <p:sp>
          <p:nvSpPr>
            <p:cNvPr id="12" name="TextBox 12"/>
            <p:cNvSpPr txBox="1"/>
            <p:nvPr/>
          </p:nvSpPr>
          <p:spPr>
            <a:xfrm>
              <a:off x="0" y="-57150"/>
              <a:ext cx="952142" cy="126420"/>
            </a:xfrm>
            <a:prstGeom prst="rect">
              <a:avLst/>
            </a:prstGeom>
          </p:spPr>
          <p:txBody>
            <a:bodyPr lIns="50800" tIns="50800" rIns="50800" bIns="50800" rtlCol="0" anchor="ctr"/>
            <a:lstStyle/>
            <a:p>
              <a:pPr algn="ctr">
                <a:lnSpc>
                  <a:spcPts val="3447"/>
                </a:lnSpc>
              </a:pPr>
              <a:endParaRPr/>
            </a:p>
          </p:txBody>
        </p:sp>
      </p:grpSp>
      <p:grpSp>
        <p:nvGrpSpPr>
          <p:cNvPr id="13" name="Group 13"/>
          <p:cNvGrpSpPr/>
          <p:nvPr/>
        </p:nvGrpSpPr>
        <p:grpSpPr>
          <a:xfrm>
            <a:off x="5193848" y="8121016"/>
            <a:ext cx="2669433" cy="194207"/>
            <a:chOff x="0" y="0"/>
            <a:chExt cx="952142" cy="69270"/>
          </a:xfrm>
        </p:grpSpPr>
        <p:sp>
          <p:nvSpPr>
            <p:cNvPr id="14" name="Freeform 14"/>
            <p:cNvSpPr/>
            <p:nvPr/>
          </p:nvSpPr>
          <p:spPr>
            <a:xfrm>
              <a:off x="0" y="0"/>
              <a:ext cx="952142" cy="69270"/>
            </a:xfrm>
            <a:custGeom>
              <a:avLst/>
              <a:gdLst/>
              <a:ahLst/>
              <a:cxnLst/>
              <a:rect l="l" t="t" r="r" b="b"/>
              <a:pathLst>
                <a:path w="952142" h="69270">
                  <a:moveTo>
                    <a:pt x="34635" y="0"/>
                  </a:moveTo>
                  <a:lnTo>
                    <a:pt x="917507" y="0"/>
                  </a:lnTo>
                  <a:cubicBezTo>
                    <a:pt x="926692" y="0"/>
                    <a:pt x="935502" y="3649"/>
                    <a:pt x="941997" y="10144"/>
                  </a:cubicBezTo>
                  <a:cubicBezTo>
                    <a:pt x="948493" y="16640"/>
                    <a:pt x="952142" y="25449"/>
                    <a:pt x="952142" y="34635"/>
                  </a:cubicBezTo>
                  <a:lnTo>
                    <a:pt x="952142" y="34635"/>
                  </a:lnTo>
                  <a:cubicBezTo>
                    <a:pt x="952142" y="43821"/>
                    <a:pt x="948493" y="52631"/>
                    <a:pt x="941997" y="59126"/>
                  </a:cubicBezTo>
                  <a:cubicBezTo>
                    <a:pt x="935502" y="65621"/>
                    <a:pt x="926692" y="69270"/>
                    <a:pt x="917507" y="69270"/>
                  </a:cubicBezTo>
                  <a:lnTo>
                    <a:pt x="34635" y="69270"/>
                  </a:lnTo>
                  <a:cubicBezTo>
                    <a:pt x="25449" y="69270"/>
                    <a:pt x="16640" y="65621"/>
                    <a:pt x="10144" y="59126"/>
                  </a:cubicBezTo>
                  <a:cubicBezTo>
                    <a:pt x="3649" y="52631"/>
                    <a:pt x="0" y="43821"/>
                    <a:pt x="0" y="34635"/>
                  </a:cubicBezTo>
                  <a:lnTo>
                    <a:pt x="0" y="34635"/>
                  </a:lnTo>
                  <a:cubicBezTo>
                    <a:pt x="0" y="25449"/>
                    <a:pt x="3649" y="16640"/>
                    <a:pt x="10144" y="10144"/>
                  </a:cubicBezTo>
                  <a:cubicBezTo>
                    <a:pt x="16640" y="3649"/>
                    <a:pt x="25449" y="0"/>
                    <a:pt x="34635" y="0"/>
                  </a:cubicBezTo>
                  <a:close/>
                </a:path>
              </a:pathLst>
            </a:custGeom>
            <a:gradFill rotWithShape="1">
              <a:gsLst>
                <a:gs pos="0">
                  <a:srgbClr val="65CED1">
                    <a:alpha val="100000"/>
                  </a:srgbClr>
                </a:gs>
                <a:gs pos="100000">
                  <a:srgbClr val="000000">
                    <a:alpha val="100000"/>
                  </a:srgbClr>
                </a:gs>
              </a:gsLst>
              <a:lin ang="2700000"/>
            </a:gradFill>
          </p:spPr>
          <p:txBody>
            <a:bodyPr/>
            <a:lstStyle/>
            <a:p>
              <a:endParaRPr lang="pt-BR"/>
            </a:p>
          </p:txBody>
        </p:sp>
        <p:sp>
          <p:nvSpPr>
            <p:cNvPr id="15" name="TextBox 15"/>
            <p:cNvSpPr txBox="1"/>
            <p:nvPr/>
          </p:nvSpPr>
          <p:spPr>
            <a:xfrm>
              <a:off x="0" y="-57150"/>
              <a:ext cx="952142" cy="126420"/>
            </a:xfrm>
            <a:prstGeom prst="rect">
              <a:avLst/>
            </a:prstGeom>
          </p:spPr>
          <p:txBody>
            <a:bodyPr lIns="50800" tIns="50800" rIns="50800" bIns="50800" rtlCol="0" anchor="ctr"/>
            <a:lstStyle/>
            <a:p>
              <a:pPr algn="ctr">
                <a:lnSpc>
                  <a:spcPts val="3447"/>
                </a:lnSpc>
              </a:pPr>
              <a:endParaRPr/>
            </a:p>
          </p:txBody>
        </p:sp>
      </p:grpSp>
      <p:sp>
        <p:nvSpPr>
          <p:cNvPr id="16" name="TextBox 16"/>
          <p:cNvSpPr txBox="1"/>
          <p:nvPr/>
        </p:nvSpPr>
        <p:spPr>
          <a:xfrm>
            <a:off x="4040139" y="6081818"/>
            <a:ext cx="10207722" cy="651510"/>
          </a:xfrm>
          <a:prstGeom prst="rect">
            <a:avLst/>
          </a:prstGeom>
        </p:spPr>
        <p:txBody>
          <a:bodyPr lIns="0" tIns="0" rIns="0" bIns="0" rtlCol="0" anchor="t">
            <a:spAutoFit/>
          </a:bodyPr>
          <a:lstStyle/>
          <a:p>
            <a:pPr algn="ctr">
              <a:lnSpc>
                <a:spcPts val="5040"/>
              </a:lnSpc>
              <a:spcBef>
                <a:spcPct val="0"/>
              </a:spcBef>
            </a:pPr>
            <a:r>
              <a:rPr lang="en-US" sz="3600" b="1">
                <a:solidFill>
                  <a:srgbClr val="FFFFFF">
                    <a:alpha val="85882"/>
                  </a:srgbClr>
                </a:solidFill>
                <a:latin typeface="Poppins Semi-Bold"/>
                <a:ea typeface="Poppins Semi-Bold"/>
                <a:cs typeface="Poppins Semi-Bold"/>
                <a:sym typeface="Poppins Semi-Bold"/>
              </a:rPr>
              <a:t>Message Queuing Telemetry Transport</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5928" y="8352431"/>
            <a:ext cx="18413928" cy="1934569"/>
            <a:chOff x="0" y="0"/>
            <a:chExt cx="4849759" cy="509516"/>
          </a:xfrm>
        </p:grpSpPr>
        <p:sp>
          <p:nvSpPr>
            <p:cNvPr id="3" name="Freeform 3"/>
            <p:cNvSpPr/>
            <p:nvPr/>
          </p:nvSpPr>
          <p:spPr>
            <a:xfrm>
              <a:off x="0" y="0"/>
              <a:ext cx="4849759" cy="509516"/>
            </a:xfrm>
            <a:custGeom>
              <a:avLst/>
              <a:gdLst/>
              <a:ahLst/>
              <a:cxnLst/>
              <a:rect l="l" t="t" r="r" b="b"/>
              <a:pathLst>
                <a:path w="4849759" h="509516">
                  <a:moveTo>
                    <a:pt x="0" y="0"/>
                  </a:moveTo>
                  <a:lnTo>
                    <a:pt x="4849759" y="0"/>
                  </a:lnTo>
                  <a:lnTo>
                    <a:pt x="4849759" y="509516"/>
                  </a:lnTo>
                  <a:lnTo>
                    <a:pt x="0" y="509516"/>
                  </a:lnTo>
                  <a:close/>
                </a:path>
              </a:pathLst>
            </a:custGeom>
            <a:gradFill rotWithShape="1">
              <a:gsLst>
                <a:gs pos="0">
                  <a:srgbClr val="65CED1">
                    <a:alpha val="100000"/>
                  </a:srgbClr>
                </a:gs>
                <a:gs pos="100000">
                  <a:srgbClr val="000000">
                    <a:alpha val="100000"/>
                  </a:srgbClr>
                </a:gs>
              </a:gsLst>
              <a:lin ang="2700000"/>
            </a:gradFill>
            <a:ln cap="sq">
              <a:noFill/>
              <a:prstDash val="solid"/>
              <a:miter/>
            </a:ln>
          </p:spPr>
          <p:txBody>
            <a:bodyPr/>
            <a:lstStyle/>
            <a:p>
              <a:endParaRPr lang="pt-BR"/>
            </a:p>
          </p:txBody>
        </p:sp>
        <p:sp>
          <p:nvSpPr>
            <p:cNvPr id="4" name="TextBox 4"/>
            <p:cNvSpPr txBox="1"/>
            <p:nvPr/>
          </p:nvSpPr>
          <p:spPr>
            <a:xfrm>
              <a:off x="0" y="-57150"/>
              <a:ext cx="4849759" cy="566666"/>
            </a:xfrm>
            <a:prstGeom prst="rect">
              <a:avLst/>
            </a:prstGeom>
          </p:spPr>
          <p:txBody>
            <a:bodyPr lIns="50800" tIns="50800" rIns="50800" bIns="50800" rtlCol="0" anchor="ctr"/>
            <a:lstStyle/>
            <a:p>
              <a:pPr marL="0" lvl="0" indent="0" algn="ctr">
                <a:lnSpc>
                  <a:spcPts val="3447"/>
                </a:lnSpc>
                <a:spcBef>
                  <a:spcPct val="0"/>
                </a:spcBef>
              </a:pPr>
              <a:endParaRPr/>
            </a:p>
          </p:txBody>
        </p:sp>
      </p:grpSp>
      <p:sp>
        <p:nvSpPr>
          <p:cNvPr id="5" name="TextBox 5"/>
          <p:cNvSpPr txBox="1"/>
          <p:nvPr/>
        </p:nvSpPr>
        <p:spPr>
          <a:xfrm rot="5400000">
            <a:off x="3571104" y="5815962"/>
            <a:ext cx="1242624" cy="769083"/>
          </a:xfrm>
          <a:prstGeom prst="rect">
            <a:avLst/>
          </a:prstGeom>
        </p:spPr>
        <p:txBody>
          <a:bodyPr lIns="0" tIns="0" rIns="0" bIns="0" rtlCol="0" anchor="t">
            <a:spAutoFit/>
          </a:bodyPr>
          <a:lstStyle/>
          <a:p>
            <a:pPr algn="ctr">
              <a:lnSpc>
                <a:spcPts val="6066"/>
              </a:lnSpc>
            </a:pPr>
            <a:r>
              <a:rPr lang="en-US" sz="4333" b="1">
                <a:solidFill>
                  <a:srgbClr val="6F92B1"/>
                </a:solidFill>
                <a:latin typeface="Poppins Bold"/>
                <a:ea typeface="Poppins Bold"/>
                <a:cs typeface="Poppins Bold"/>
                <a:sym typeface="Poppins Bold"/>
              </a:rPr>
              <a:t>1990</a:t>
            </a:r>
          </a:p>
        </p:txBody>
      </p:sp>
      <p:grpSp>
        <p:nvGrpSpPr>
          <p:cNvPr id="6" name="Group 6"/>
          <p:cNvGrpSpPr/>
          <p:nvPr/>
        </p:nvGrpSpPr>
        <p:grpSpPr>
          <a:xfrm>
            <a:off x="1049166" y="5646910"/>
            <a:ext cx="2889569" cy="1174904"/>
            <a:chOff x="0" y="0"/>
            <a:chExt cx="761039" cy="309440"/>
          </a:xfrm>
        </p:grpSpPr>
        <p:sp>
          <p:nvSpPr>
            <p:cNvPr id="7" name="Freeform 7"/>
            <p:cNvSpPr/>
            <p:nvPr/>
          </p:nvSpPr>
          <p:spPr>
            <a:xfrm>
              <a:off x="0" y="0"/>
              <a:ext cx="761039" cy="309440"/>
            </a:xfrm>
            <a:custGeom>
              <a:avLst/>
              <a:gdLst/>
              <a:ahLst/>
              <a:cxnLst/>
              <a:rect l="l" t="t" r="r" b="b"/>
              <a:pathLst>
                <a:path w="761039" h="309440">
                  <a:moveTo>
                    <a:pt x="0" y="0"/>
                  </a:moveTo>
                  <a:lnTo>
                    <a:pt x="761039" y="0"/>
                  </a:lnTo>
                  <a:lnTo>
                    <a:pt x="761039" y="309440"/>
                  </a:lnTo>
                  <a:lnTo>
                    <a:pt x="0" y="309440"/>
                  </a:lnTo>
                  <a:close/>
                </a:path>
              </a:pathLst>
            </a:custGeom>
            <a:solidFill>
              <a:srgbClr val="FFFFFF"/>
            </a:solidFill>
          </p:spPr>
          <p:txBody>
            <a:bodyPr/>
            <a:lstStyle/>
            <a:p>
              <a:endParaRPr lang="pt-BR"/>
            </a:p>
          </p:txBody>
        </p:sp>
        <p:sp>
          <p:nvSpPr>
            <p:cNvPr id="8" name="TextBox 8"/>
            <p:cNvSpPr txBox="1"/>
            <p:nvPr/>
          </p:nvSpPr>
          <p:spPr>
            <a:xfrm>
              <a:off x="0" y="-38100"/>
              <a:ext cx="761039" cy="34754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1058763" y="5646910"/>
            <a:ext cx="2879972" cy="1155589"/>
          </a:xfrm>
          <a:custGeom>
            <a:avLst/>
            <a:gdLst/>
            <a:ahLst/>
            <a:cxnLst/>
            <a:rect l="l" t="t" r="r" b="b"/>
            <a:pathLst>
              <a:path w="2879972" h="1155589">
                <a:moveTo>
                  <a:pt x="0" y="0"/>
                </a:moveTo>
                <a:lnTo>
                  <a:pt x="2879972" y="0"/>
                </a:lnTo>
                <a:lnTo>
                  <a:pt x="2879972" y="1155589"/>
                </a:lnTo>
                <a:lnTo>
                  <a:pt x="0" y="1155589"/>
                </a:lnTo>
                <a:lnTo>
                  <a:pt x="0" y="0"/>
                </a:lnTo>
                <a:close/>
              </a:path>
            </a:pathLst>
          </a:custGeom>
          <a:blipFill>
            <a:blip r:embed="rId2"/>
            <a:stretch>
              <a:fillRect/>
            </a:stretch>
          </a:blipFill>
        </p:spPr>
        <p:txBody>
          <a:bodyPr/>
          <a:lstStyle/>
          <a:p>
            <a:endParaRPr lang="pt-BR"/>
          </a:p>
        </p:txBody>
      </p:sp>
      <p:sp>
        <p:nvSpPr>
          <p:cNvPr id="10" name="Freeform 10"/>
          <p:cNvSpPr/>
          <p:nvPr/>
        </p:nvSpPr>
        <p:spPr>
          <a:xfrm>
            <a:off x="6373625" y="8352431"/>
            <a:ext cx="5540750" cy="1978343"/>
          </a:xfrm>
          <a:custGeom>
            <a:avLst/>
            <a:gdLst/>
            <a:ahLst/>
            <a:cxnLst/>
            <a:rect l="l" t="t" r="r" b="b"/>
            <a:pathLst>
              <a:path w="5540750" h="1978343">
                <a:moveTo>
                  <a:pt x="0" y="0"/>
                </a:moveTo>
                <a:lnTo>
                  <a:pt x="5540750" y="0"/>
                </a:lnTo>
                <a:lnTo>
                  <a:pt x="5540750" y="1978343"/>
                </a:lnTo>
                <a:lnTo>
                  <a:pt x="0" y="1978343"/>
                </a:lnTo>
                <a:lnTo>
                  <a:pt x="0" y="0"/>
                </a:lnTo>
                <a:close/>
              </a:path>
            </a:pathLst>
          </a:custGeom>
          <a:blipFill>
            <a:blip r:embed="rId3"/>
            <a:stretch>
              <a:fillRect l="-34858" r="-5162"/>
            </a:stretch>
          </a:blipFill>
        </p:spPr>
        <p:txBody>
          <a:bodyPr/>
          <a:lstStyle/>
          <a:p>
            <a:endParaRPr lang="pt-BR"/>
          </a:p>
        </p:txBody>
      </p:sp>
      <p:sp>
        <p:nvSpPr>
          <p:cNvPr id="11" name="TextBox 11"/>
          <p:cNvSpPr txBox="1"/>
          <p:nvPr/>
        </p:nvSpPr>
        <p:spPr>
          <a:xfrm>
            <a:off x="1058763" y="1335583"/>
            <a:ext cx="5498306" cy="934720"/>
          </a:xfrm>
          <a:prstGeom prst="rect">
            <a:avLst/>
          </a:prstGeom>
        </p:spPr>
        <p:txBody>
          <a:bodyPr lIns="0" tIns="0" rIns="0" bIns="0" rtlCol="0" anchor="t">
            <a:spAutoFit/>
          </a:bodyPr>
          <a:lstStyle/>
          <a:p>
            <a:pPr algn="ctr">
              <a:lnSpc>
                <a:spcPts val="7279"/>
              </a:lnSpc>
            </a:pPr>
            <a:r>
              <a:rPr lang="en-US" sz="5199" b="1">
                <a:solidFill>
                  <a:srgbClr val="000000"/>
                </a:solidFill>
                <a:latin typeface="Poppins Semi-Bold"/>
                <a:ea typeface="Poppins Semi-Bold"/>
                <a:cs typeface="Poppins Semi-Bold"/>
                <a:sym typeface="Poppins Semi-Bold"/>
              </a:rPr>
              <a:t>O que é o MQTT?</a:t>
            </a:r>
          </a:p>
        </p:txBody>
      </p:sp>
      <p:sp>
        <p:nvSpPr>
          <p:cNvPr id="12" name="TextBox 12"/>
          <p:cNvSpPr txBox="1"/>
          <p:nvPr/>
        </p:nvSpPr>
        <p:spPr>
          <a:xfrm>
            <a:off x="1058763" y="2386841"/>
            <a:ext cx="7510199" cy="2980690"/>
          </a:xfrm>
          <a:prstGeom prst="rect">
            <a:avLst/>
          </a:prstGeom>
        </p:spPr>
        <p:txBody>
          <a:bodyPr lIns="0" tIns="0" rIns="0" bIns="0" rtlCol="0" anchor="t">
            <a:spAutoFit/>
          </a:bodyPr>
          <a:lstStyle/>
          <a:p>
            <a:pPr algn="just">
              <a:lnSpc>
                <a:spcPts val="4759"/>
              </a:lnSpc>
            </a:pPr>
            <a:r>
              <a:rPr lang="en-US" sz="3399">
                <a:solidFill>
                  <a:srgbClr val="000000"/>
                </a:solidFill>
                <a:latin typeface="Open Sans"/>
                <a:ea typeface="Open Sans"/>
                <a:cs typeface="Open Sans"/>
                <a:sym typeface="Open Sans"/>
              </a:rPr>
              <a:t>É um protocolo de comunicação leve e eficiente, amplamente utilizado em IoT (Internet of Things). Ele funciona sobre TCP/IP e segue o modelo publicador/assinante.</a:t>
            </a:r>
          </a:p>
        </p:txBody>
      </p:sp>
      <p:grpSp>
        <p:nvGrpSpPr>
          <p:cNvPr id="13" name="Group 13"/>
          <p:cNvGrpSpPr/>
          <p:nvPr/>
        </p:nvGrpSpPr>
        <p:grpSpPr>
          <a:xfrm>
            <a:off x="6785245" y="1565258"/>
            <a:ext cx="11411140" cy="6402184"/>
            <a:chOff x="0" y="0"/>
            <a:chExt cx="15214854" cy="8536245"/>
          </a:xfrm>
        </p:grpSpPr>
        <p:sp>
          <p:nvSpPr>
            <p:cNvPr id="14" name="Freeform 14"/>
            <p:cNvSpPr/>
            <p:nvPr/>
          </p:nvSpPr>
          <p:spPr>
            <a:xfrm>
              <a:off x="1045846" y="0"/>
              <a:ext cx="14169008" cy="8536245"/>
            </a:xfrm>
            <a:custGeom>
              <a:avLst/>
              <a:gdLst/>
              <a:ahLst/>
              <a:cxnLst/>
              <a:rect l="l" t="t" r="r" b="b"/>
              <a:pathLst>
                <a:path w="14169008" h="8536245">
                  <a:moveTo>
                    <a:pt x="0" y="0"/>
                  </a:moveTo>
                  <a:lnTo>
                    <a:pt x="14169008" y="0"/>
                  </a:lnTo>
                  <a:lnTo>
                    <a:pt x="14169008" y="8536245"/>
                  </a:lnTo>
                  <a:lnTo>
                    <a:pt x="0" y="8536245"/>
                  </a:lnTo>
                  <a:lnTo>
                    <a:pt x="0" y="0"/>
                  </a:lnTo>
                  <a:close/>
                </a:path>
              </a:pathLst>
            </a:custGeom>
            <a:blipFill>
              <a:blip r:embed="rId4"/>
              <a:stretch>
                <a:fillRect t="-25420" b="-40566"/>
              </a:stretch>
            </a:blipFill>
          </p:spPr>
          <p:txBody>
            <a:bodyPr/>
            <a:lstStyle/>
            <a:p>
              <a:endParaRPr lang="pt-BR"/>
            </a:p>
          </p:txBody>
        </p:sp>
        <p:grpSp>
          <p:nvGrpSpPr>
            <p:cNvPr id="15" name="Group 15"/>
            <p:cNvGrpSpPr/>
            <p:nvPr/>
          </p:nvGrpSpPr>
          <p:grpSpPr>
            <a:xfrm>
              <a:off x="6566571" y="3828396"/>
              <a:ext cx="3127556" cy="1016163"/>
              <a:chOff x="0" y="0"/>
              <a:chExt cx="452698" cy="147084"/>
            </a:xfrm>
          </p:grpSpPr>
          <p:sp>
            <p:nvSpPr>
              <p:cNvPr id="16" name="Freeform 16"/>
              <p:cNvSpPr/>
              <p:nvPr/>
            </p:nvSpPr>
            <p:spPr>
              <a:xfrm>
                <a:off x="0" y="0"/>
                <a:ext cx="452698" cy="147084"/>
              </a:xfrm>
              <a:custGeom>
                <a:avLst/>
                <a:gdLst/>
                <a:ahLst/>
                <a:cxnLst/>
                <a:rect l="l" t="t" r="r" b="b"/>
                <a:pathLst>
                  <a:path w="452698" h="147084">
                    <a:moveTo>
                      <a:pt x="0" y="0"/>
                    </a:moveTo>
                    <a:lnTo>
                      <a:pt x="452698" y="0"/>
                    </a:lnTo>
                    <a:lnTo>
                      <a:pt x="452698" y="147084"/>
                    </a:lnTo>
                    <a:lnTo>
                      <a:pt x="0" y="147084"/>
                    </a:lnTo>
                    <a:close/>
                  </a:path>
                </a:pathLst>
              </a:custGeom>
              <a:solidFill>
                <a:srgbClr val="FFFFFF"/>
              </a:solidFill>
            </p:spPr>
            <p:txBody>
              <a:bodyPr/>
              <a:lstStyle/>
              <a:p>
                <a:endParaRPr lang="pt-BR"/>
              </a:p>
            </p:txBody>
          </p:sp>
          <p:sp>
            <p:nvSpPr>
              <p:cNvPr id="17" name="TextBox 17"/>
              <p:cNvSpPr txBox="1"/>
              <p:nvPr/>
            </p:nvSpPr>
            <p:spPr>
              <a:xfrm>
                <a:off x="0" y="-66675"/>
                <a:ext cx="452698" cy="213759"/>
              </a:xfrm>
              <a:prstGeom prst="rect">
                <a:avLst/>
              </a:prstGeom>
            </p:spPr>
            <p:txBody>
              <a:bodyPr lIns="69326" tIns="69326" rIns="69326" bIns="69326" rtlCol="0" anchor="ctr"/>
              <a:lstStyle/>
              <a:p>
                <a:pPr algn="ctr">
                  <a:lnSpc>
                    <a:spcPts val="3359"/>
                  </a:lnSpc>
                </a:pPr>
                <a:r>
                  <a:rPr lang="en-US" sz="2399" b="1">
                    <a:solidFill>
                      <a:srgbClr val="000000"/>
                    </a:solidFill>
                    <a:latin typeface="Poppins Semi-Bold"/>
                    <a:ea typeface="Poppins Semi-Bold"/>
                    <a:cs typeface="Poppins Semi-Bold"/>
                    <a:sym typeface="Poppins Semi-Bold"/>
                  </a:rPr>
                  <a:t>Broker</a:t>
                </a:r>
              </a:p>
            </p:txBody>
          </p:sp>
        </p:grpSp>
        <p:grpSp>
          <p:nvGrpSpPr>
            <p:cNvPr id="18" name="Group 18"/>
            <p:cNvGrpSpPr/>
            <p:nvPr/>
          </p:nvGrpSpPr>
          <p:grpSpPr>
            <a:xfrm>
              <a:off x="11066663" y="4336477"/>
              <a:ext cx="3127556" cy="1016163"/>
              <a:chOff x="0" y="0"/>
              <a:chExt cx="452698" cy="147084"/>
            </a:xfrm>
          </p:grpSpPr>
          <p:sp>
            <p:nvSpPr>
              <p:cNvPr id="19" name="Freeform 19"/>
              <p:cNvSpPr/>
              <p:nvPr/>
            </p:nvSpPr>
            <p:spPr>
              <a:xfrm>
                <a:off x="0" y="0"/>
                <a:ext cx="452698" cy="147084"/>
              </a:xfrm>
              <a:custGeom>
                <a:avLst/>
                <a:gdLst/>
                <a:ahLst/>
                <a:cxnLst/>
                <a:rect l="l" t="t" r="r" b="b"/>
                <a:pathLst>
                  <a:path w="452698" h="147084">
                    <a:moveTo>
                      <a:pt x="0" y="0"/>
                    </a:moveTo>
                    <a:lnTo>
                      <a:pt x="452698" y="0"/>
                    </a:lnTo>
                    <a:lnTo>
                      <a:pt x="452698" y="147084"/>
                    </a:lnTo>
                    <a:lnTo>
                      <a:pt x="0" y="147084"/>
                    </a:lnTo>
                    <a:close/>
                  </a:path>
                </a:pathLst>
              </a:custGeom>
              <a:solidFill>
                <a:srgbClr val="FFFFFF"/>
              </a:solidFill>
            </p:spPr>
            <p:txBody>
              <a:bodyPr/>
              <a:lstStyle/>
              <a:p>
                <a:endParaRPr lang="pt-BR"/>
              </a:p>
            </p:txBody>
          </p:sp>
          <p:sp>
            <p:nvSpPr>
              <p:cNvPr id="20" name="TextBox 20"/>
              <p:cNvSpPr txBox="1"/>
              <p:nvPr/>
            </p:nvSpPr>
            <p:spPr>
              <a:xfrm>
                <a:off x="0" y="-66675"/>
                <a:ext cx="452698" cy="213759"/>
              </a:xfrm>
              <a:prstGeom prst="rect">
                <a:avLst/>
              </a:prstGeom>
            </p:spPr>
            <p:txBody>
              <a:bodyPr lIns="69326" tIns="69326" rIns="69326" bIns="69326" rtlCol="0" anchor="ctr"/>
              <a:lstStyle/>
              <a:p>
                <a:pPr algn="ctr">
                  <a:lnSpc>
                    <a:spcPts val="3359"/>
                  </a:lnSpc>
                </a:pPr>
                <a:r>
                  <a:rPr lang="en-US" sz="2399" b="1">
                    <a:solidFill>
                      <a:srgbClr val="1B1B1C"/>
                    </a:solidFill>
                    <a:latin typeface="Poppins Semi-Bold"/>
                    <a:ea typeface="Poppins Semi-Bold"/>
                    <a:cs typeface="Poppins Semi-Bold"/>
                    <a:sym typeface="Poppins Semi-Bold"/>
                  </a:rPr>
                  <a:t>Cliente</a:t>
                </a:r>
              </a:p>
            </p:txBody>
          </p:sp>
        </p:grpSp>
        <p:grpSp>
          <p:nvGrpSpPr>
            <p:cNvPr id="21" name="Group 21"/>
            <p:cNvGrpSpPr/>
            <p:nvPr/>
          </p:nvGrpSpPr>
          <p:grpSpPr>
            <a:xfrm>
              <a:off x="6826974" y="7435206"/>
              <a:ext cx="2606750" cy="921593"/>
              <a:chOff x="0" y="0"/>
              <a:chExt cx="377314" cy="133396"/>
            </a:xfrm>
          </p:grpSpPr>
          <p:sp>
            <p:nvSpPr>
              <p:cNvPr id="22" name="Freeform 22"/>
              <p:cNvSpPr/>
              <p:nvPr/>
            </p:nvSpPr>
            <p:spPr>
              <a:xfrm>
                <a:off x="0" y="0"/>
                <a:ext cx="377314" cy="133396"/>
              </a:xfrm>
              <a:custGeom>
                <a:avLst/>
                <a:gdLst/>
                <a:ahLst/>
                <a:cxnLst/>
                <a:rect l="l" t="t" r="r" b="b"/>
                <a:pathLst>
                  <a:path w="377314" h="133396">
                    <a:moveTo>
                      <a:pt x="0" y="0"/>
                    </a:moveTo>
                    <a:lnTo>
                      <a:pt x="377314" y="0"/>
                    </a:lnTo>
                    <a:lnTo>
                      <a:pt x="377314" y="133396"/>
                    </a:lnTo>
                    <a:lnTo>
                      <a:pt x="0" y="133396"/>
                    </a:lnTo>
                    <a:close/>
                  </a:path>
                </a:pathLst>
              </a:custGeom>
              <a:solidFill>
                <a:srgbClr val="6F92B1"/>
              </a:solidFill>
            </p:spPr>
            <p:txBody>
              <a:bodyPr/>
              <a:lstStyle/>
              <a:p>
                <a:endParaRPr lang="pt-BR"/>
              </a:p>
            </p:txBody>
          </p:sp>
          <p:sp>
            <p:nvSpPr>
              <p:cNvPr id="23" name="TextBox 23"/>
              <p:cNvSpPr txBox="1"/>
              <p:nvPr/>
            </p:nvSpPr>
            <p:spPr>
              <a:xfrm>
                <a:off x="0" y="-66675"/>
                <a:ext cx="377314" cy="200071"/>
              </a:xfrm>
              <a:prstGeom prst="rect">
                <a:avLst/>
              </a:prstGeom>
            </p:spPr>
            <p:txBody>
              <a:bodyPr lIns="69326" tIns="69326" rIns="69326" bIns="69326" rtlCol="0" anchor="ctr"/>
              <a:lstStyle/>
              <a:p>
                <a:pPr algn="ctr">
                  <a:lnSpc>
                    <a:spcPts val="3359"/>
                  </a:lnSpc>
                </a:pPr>
                <a:r>
                  <a:rPr lang="en-US" sz="2399" b="1">
                    <a:solidFill>
                      <a:srgbClr val="FFFFFF"/>
                    </a:solidFill>
                    <a:latin typeface="Poppins Semi-Bold"/>
                    <a:ea typeface="Poppins Semi-Bold"/>
                    <a:cs typeface="Poppins Semi-Bold"/>
                    <a:sym typeface="Poppins Semi-Bold"/>
                  </a:rPr>
                  <a:t>Topicos</a:t>
                </a:r>
              </a:p>
            </p:txBody>
          </p:sp>
        </p:grpSp>
        <p:grpSp>
          <p:nvGrpSpPr>
            <p:cNvPr id="24" name="Group 24"/>
            <p:cNvGrpSpPr/>
            <p:nvPr/>
          </p:nvGrpSpPr>
          <p:grpSpPr>
            <a:xfrm>
              <a:off x="0" y="4859262"/>
              <a:ext cx="3127556" cy="1016163"/>
              <a:chOff x="0" y="0"/>
              <a:chExt cx="452698" cy="147084"/>
            </a:xfrm>
          </p:grpSpPr>
          <p:sp>
            <p:nvSpPr>
              <p:cNvPr id="25" name="Freeform 25"/>
              <p:cNvSpPr/>
              <p:nvPr/>
            </p:nvSpPr>
            <p:spPr>
              <a:xfrm>
                <a:off x="0" y="0"/>
                <a:ext cx="452698" cy="147084"/>
              </a:xfrm>
              <a:custGeom>
                <a:avLst/>
                <a:gdLst/>
                <a:ahLst/>
                <a:cxnLst/>
                <a:rect l="l" t="t" r="r" b="b"/>
                <a:pathLst>
                  <a:path w="452698" h="147084">
                    <a:moveTo>
                      <a:pt x="0" y="0"/>
                    </a:moveTo>
                    <a:lnTo>
                      <a:pt x="452698" y="0"/>
                    </a:lnTo>
                    <a:lnTo>
                      <a:pt x="452698" y="147084"/>
                    </a:lnTo>
                    <a:lnTo>
                      <a:pt x="0" y="147084"/>
                    </a:lnTo>
                    <a:close/>
                  </a:path>
                </a:pathLst>
              </a:custGeom>
              <a:solidFill>
                <a:srgbClr val="000000">
                  <a:alpha val="0"/>
                </a:srgbClr>
              </a:solidFill>
            </p:spPr>
            <p:txBody>
              <a:bodyPr/>
              <a:lstStyle/>
              <a:p>
                <a:endParaRPr lang="pt-BR"/>
              </a:p>
            </p:txBody>
          </p:sp>
          <p:sp>
            <p:nvSpPr>
              <p:cNvPr id="26" name="TextBox 26"/>
              <p:cNvSpPr txBox="1"/>
              <p:nvPr/>
            </p:nvSpPr>
            <p:spPr>
              <a:xfrm>
                <a:off x="0" y="-66675"/>
                <a:ext cx="452698" cy="213759"/>
              </a:xfrm>
              <a:prstGeom prst="rect">
                <a:avLst/>
              </a:prstGeom>
            </p:spPr>
            <p:txBody>
              <a:bodyPr lIns="69326" tIns="69326" rIns="69326" bIns="69326" rtlCol="0" anchor="ctr"/>
              <a:lstStyle/>
              <a:p>
                <a:pPr algn="ctr">
                  <a:lnSpc>
                    <a:spcPts val="3359"/>
                  </a:lnSpc>
                </a:pPr>
                <a:r>
                  <a:rPr lang="en-US" sz="2399" b="1">
                    <a:solidFill>
                      <a:srgbClr val="1B1B1C"/>
                    </a:solidFill>
                    <a:latin typeface="Poppins Semi-Bold"/>
                    <a:ea typeface="Poppins Semi-Bold"/>
                    <a:cs typeface="Poppins Semi-Bold"/>
                    <a:sym typeface="Poppins Semi-Bold"/>
                  </a:rPr>
                  <a:t>Cliente</a:t>
                </a:r>
              </a:p>
            </p:txBody>
          </p:sp>
        </p:grpSp>
      </p:gr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259300" y="0"/>
            <a:ext cx="1028700" cy="10287000"/>
            <a:chOff x="0" y="0"/>
            <a:chExt cx="270933" cy="2709333"/>
          </a:xfrm>
        </p:grpSpPr>
        <p:sp>
          <p:nvSpPr>
            <p:cNvPr id="3" name="Freeform 3"/>
            <p:cNvSpPr/>
            <p:nvPr/>
          </p:nvSpPr>
          <p:spPr>
            <a:xfrm>
              <a:off x="0" y="0"/>
              <a:ext cx="270933" cy="2709333"/>
            </a:xfrm>
            <a:custGeom>
              <a:avLst/>
              <a:gdLst/>
              <a:ahLst/>
              <a:cxnLst/>
              <a:rect l="l" t="t" r="r" b="b"/>
              <a:pathLst>
                <a:path w="270933" h="2709333">
                  <a:moveTo>
                    <a:pt x="0" y="0"/>
                  </a:moveTo>
                  <a:lnTo>
                    <a:pt x="270933" y="0"/>
                  </a:lnTo>
                  <a:lnTo>
                    <a:pt x="270933" y="2709333"/>
                  </a:lnTo>
                  <a:lnTo>
                    <a:pt x="0" y="2709333"/>
                  </a:lnTo>
                  <a:close/>
                </a:path>
              </a:pathLst>
            </a:custGeom>
            <a:gradFill rotWithShape="1">
              <a:gsLst>
                <a:gs pos="0">
                  <a:srgbClr val="65CED1">
                    <a:alpha val="100000"/>
                  </a:srgbClr>
                </a:gs>
                <a:gs pos="100000">
                  <a:srgbClr val="000000">
                    <a:alpha val="100000"/>
                  </a:srgbClr>
                </a:gs>
              </a:gsLst>
              <a:lin ang="2700000"/>
            </a:gradFill>
            <a:ln cap="sq">
              <a:noFill/>
              <a:prstDash val="solid"/>
              <a:miter/>
            </a:ln>
          </p:spPr>
          <p:txBody>
            <a:bodyPr/>
            <a:lstStyle/>
            <a:p>
              <a:endParaRPr lang="pt-BR"/>
            </a:p>
          </p:txBody>
        </p:sp>
        <p:sp>
          <p:nvSpPr>
            <p:cNvPr id="4" name="TextBox 4"/>
            <p:cNvSpPr txBox="1"/>
            <p:nvPr/>
          </p:nvSpPr>
          <p:spPr>
            <a:xfrm>
              <a:off x="0" y="-57150"/>
              <a:ext cx="270933" cy="2766483"/>
            </a:xfrm>
            <a:prstGeom prst="rect">
              <a:avLst/>
            </a:prstGeom>
          </p:spPr>
          <p:txBody>
            <a:bodyPr lIns="50800" tIns="50800" rIns="50800" bIns="50800" rtlCol="0" anchor="ctr"/>
            <a:lstStyle/>
            <a:p>
              <a:pPr marL="0" lvl="0" indent="0" algn="ctr">
                <a:lnSpc>
                  <a:spcPts val="3447"/>
                </a:lnSpc>
                <a:spcBef>
                  <a:spcPct val="0"/>
                </a:spcBef>
              </a:pPr>
              <a:endParaRPr/>
            </a:p>
          </p:txBody>
        </p:sp>
      </p:grpSp>
      <p:grpSp>
        <p:nvGrpSpPr>
          <p:cNvPr id="5" name="Group 5"/>
          <p:cNvGrpSpPr/>
          <p:nvPr/>
        </p:nvGrpSpPr>
        <p:grpSpPr>
          <a:xfrm>
            <a:off x="1530649" y="7302038"/>
            <a:ext cx="1068306" cy="1068306"/>
            <a:chOff x="0" y="0"/>
            <a:chExt cx="1424407" cy="1424407"/>
          </a:xfrm>
        </p:grpSpPr>
        <p:grpSp>
          <p:nvGrpSpPr>
            <p:cNvPr id="6" name="Group 6"/>
            <p:cNvGrpSpPr/>
            <p:nvPr/>
          </p:nvGrpSpPr>
          <p:grpSpPr>
            <a:xfrm>
              <a:off x="0" y="0"/>
              <a:ext cx="1424407" cy="142440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lgDash"/>
                <a:miter/>
              </a:ln>
            </p:spPr>
            <p:txBody>
              <a:bodyPr/>
              <a:lstStyle/>
              <a:p>
                <a:endParaRPr lang="pt-BR"/>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219551" y="387891"/>
              <a:ext cx="985306" cy="826425"/>
            </a:xfrm>
            <a:custGeom>
              <a:avLst/>
              <a:gdLst/>
              <a:ahLst/>
              <a:cxnLst/>
              <a:rect l="l" t="t" r="r" b="b"/>
              <a:pathLst>
                <a:path w="985306" h="826425">
                  <a:moveTo>
                    <a:pt x="0" y="0"/>
                  </a:moveTo>
                  <a:lnTo>
                    <a:pt x="985305" y="0"/>
                  </a:lnTo>
                  <a:lnTo>
                    <a:pt x="985305" y="826425"/>
                  </a:lnTo>
                  <a:lnTo>
                    <a:pt x="0" y="82642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grpSp>
      <p:grpSp>
        <p:nvGrpSpPr>
          <p:cNvPr id="10" name="Group 10"/>
          <p:cNvGrpSpPr/>
          <p:nvPr/>
        </p:nvGrpSpPr>
        <p:grpSpPr>
          <a:xfrm>
            <a:off x="4356947" y="7302038"/>
            <a:ext cx="1068306" cy="1068306"/>
            <a:chOff x="0" y="0"/>
            <a:chExt cx="1424407" cy="1424407"/>
          </a:xfrm>
        </p:grpSpPr>
        <p:grpSp>
          <p:nvGrpSpPr>
            <p:cNvPr id="11" name="Group 11"/>
            <p:cNvGrpSpPr/>
            <p:nvPr/>
          </p:nvGrpSpPr>
          <p:grpSpPr>
            <a:xfrm>
              <a:off x="0" y="0"/>
              <a:ext cx="1424407" cy="1424407"/>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lgDash"/>
                <a:miter/>
              </a:ln>
            </p:spPr>
            <p:txBody>
              <a:bodyPr/>
              <a:lstStyle/>
              <a:p>
                <a:endParaRPr lang="pt-BR"/>
              </a:p>
            </p:txBody>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308652" y="173230"/>
              <a:ext cx="807104" cy="1077947"/>
            </a:xfrm>
            <a:custGeom>
              <a:avLst/>
              <a:gdLst/>
              <a:ahLst/>
              <a:cxnLst/>
              <a:rect l="l" t="t" r="r" b="b"/>
              <a:pathLst>
                <a:path w="807104" h="1077947">
                  <a:moveTo>
                    <a:pt x="0" y="0"/>
                  </a:moveTo>
                  <a:lnTo>
                    <a:pt x="807104" y="0"/>
                  </a:lnTo>
                  <a:lnTo>
                    <a:pt x="807104" y="1077947"/>
                  </a:lnTo>
                  <a:lnTo>
                    <a:pt x="0" y="1077947"/>
                  </a:lnTo>
                  <a:lnTo>
                    <a:pt x="0" y="0"/>
                  </a:lnTo>
                  <a:close/>
                </a:path>
              </a:pathLst>
            </a:custGeom>
            <a:blipFill>
              <a:blip r:embed="rId4">
                <a:extLst>
                  <a:ext uri="{96DAC541-7B7A-43D3-8B79-37D633B846F1}">
                    <asvg:svgBlip xmlns:asvg="http://schemas.microsoft.com/office/drawing/2016/SVG/main" r:embed="rId5"/>
                  </a:ext>
                </a:extLst>
              </a:blip>
              <a:stretch>
                <a:fillRect b="-87185"/>
              </a:stretch>
            </a:blipFill>
          </p:spPr>
          <p:txBody>
            <a:bodyPr/>
            <a:lstStyle/>
            <a:p>
              <a:endParaRPr lang="pt-BR"/>
            </a:p>
          </p:txBody>
        </p:sp>
      </p:grpSp>
      <p:grpSp>
        <p:nvGrpSpPr>
          <p:cNvPr id="15" name="Group 15"/>
          <p:cNvGrpSpPr/>
          <p:nvPr/>
        </p:nvGrpSpPr>
        <p:grpSpPr>
          <a:xfrm>
            <a:off x="2943798" y="7302038"/>
            <a:ext cx="1068306" cy="1068306"/>
            <a:chOff x="0" y="0"/>
            <a:chExt cx="1424407" cy="1424407"/>
          </a:xfrm>
        </p:grpSpPr>
        <p:grpSp>
          <p:nvGrpSpPr>
            <p:cNvPr id="16" name="Group 16"/>
            <p:cNvGrpSpPr/>
            <p:nvPr/>
          </p:nvGrpSpPr>
          <p:grpSpPr>
            <a:xfrm>
              <a:off x="0" y="0"/>
              <a:ext cx="1424407" cy="1424407"/>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lgDash"/>
                <a:miter/>
              </a:ln>
            </p:spPr>
            <p:txBody>
              <a:bodyPr/>
              <a:lstStyle/>
              <a:p>
                <a:endParaRPr lang="pt-BR"/>
              </a:p>
            </p:txBody>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166373" y="185930"/>
              <a:ext cx="1091661" cy="932874"/>
            </a:xfrm>
            <a:custGeom>
              <a:avLst/>
              <a:gdLst/>
              <a:ahLst/>
              <a:cxnLst/>
              <a:rect l="l" t="t" r="r" b="b"/>
              <a:pathLst>
                <a:path w="1091661" h="932874">
                  <a:moveTo>
                    <a:pt x="0" y="0"/>
                  </a:moveTo>
                  <a:lnTo>
                    <a:pt x="1091661" y="0"/>
                  </a:lnTo>
                  <a:lnTo>
                    <a:pt x="1091661" y="932874"/>
                  </a:lnTo>
                  <a:lnTo>
                    <a:pt x="0" y="9328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grpSp>
      <p:grpSp>
        <p:nvGrpSpPr>
          <p:cNvPr id="20" name="Group 20"/>
          <p:cNvGrpSpPr/>
          <p:nvPr/>
        </p:nvGrpSpPr>
        <p:grpSpPr>
          <a:xfrm>
            <a:off x="1530649" y="4689863"/>
            <a:ext cx="3894604" cy="2402625"/>
            <a:chOff x="0" y="0"/>
            <a:chExt cx="5192805" cy="3203499"/>
          </a:xfrm>
        </p:grpSpPr>
        <p:grpSp>
          <p:nvGrpSpPr>
            <p:cNvPr id="21" name="Group 21"/>
            <p:cNvGrpSpPr/>
            <p:nvPr/>
          </p:nvGrpSpPr>
          <p:grpSpPr>
            <a:xfrm>
              <a:off x="0" y="0"/>
              <a:ext cx="5192805" cy="1290382"/>
              <a:chOff x="0" y="0"/>
              <a:chExt cx="1321855" cy="328473"/>
            </a:xfrm>
          </p:grpSpPr>
          <p:sp>
            <p:nvSpPr>
              <p:cNvPr id="22" name="Freeform 22"/>
              <p:cNvSpPr/>
              <p:nvPr/>
            </p:nvSpPr>
            <p:spPr>
              <a:xfrm>
                <a:off x="0" y="0"/>
                <a:ext cx="1321855" cy="328473"/>
              </a:xfrm>
              <a:custGeom>
                <a:avLst/>
                <a:gdLst/>
                <a:ahLst/>
                <a:cxnLst/>
                <a:rect l="l" t="t" r="r" b="b"/>
                <a:pathLst>
                  <a:path w="1321855" h="328473">
                    <a:moveTo>
                      <a:pt x="17891" y="0"/>
                    </a:moveTo>
                    <a:lnTo>
                      <a:pt x="1303965" y="0"/>
                    </a:lnTo>
                    <a:cubicBezTo>
                      <a:pt x="1308710" y="0"/>
                      <a:pt x="1313260" y="1885"/>
                      <a:pt x="1316615" y="5240"/>
                    </a:cubicBezTo>
                    <a:cubicBezTo>
                      <a:pt x="1319970" y="8595"/>
                      <a:pt x="1321855" y="13146"/>
                      <a:pt x="1321855" y="17891"/>
                    </a:cubicBezTo>
                    <a:lnTo>
                      <a:pt x="1321855" y="310583"/>
                    </a:lnTo>
                    <a:cubicBezTo>
                      <a:pt x="1321855" y="320463"/>
                      <a:pt x="1313845" y="328473"/>
                      <a:pt x="1303965" y="328473"/>
                    </a:cubicBezTo>
                    <a:lnTo>
                      <a:pt x="17891" y="328473"/>
                    </a:lnTo>
                    <a:cubicBezTo>
                      <a:pt x="8010" y="328473"/>
                      <a:pt x="0" y="320463"/>
                      <a:pt x="0" y="310583"/>
                    </a:cubicBezTo>
                    <a:lnTo>
                      <a:pt x="0" y="17891"/>
                    </a:lnTo>
                    <a:cubicBezTo>
                      <a:pt x="0" y="8010"/>
                      <a:pt x="8010" y="0"/>
                      <a:pt x="17891" y="0"/>
                    </a:cubicBezTo>
                    <a:close/>
                  </a:path>
                </a:pathLst>
              </a:custGeom>
              <a:gradFill rotWithShape="1">
                <a:gsLst>
                  <a:gs pos="0">
                    <a:srgbClr val="65CED1">
                      <a:alpha val="100000"/>
                    </a:srgbClr>
                  </a:gs>
                  <a:gs pos="100000">
                    <a:srgbClr val="1F4E4F">
                      <a:alpha val="100000"/>
                    </a:srgbClr>
                  </a:gs>
                </a:gsLst>
                <a:lin ang="2700000"/>
              </a:gradFill>
              <a:ln cap="sq">
                <a:noFill/>
                <a:prstDash val="solid"/>
                <a:miter/>
              </a:ln>
            </p:spPr>
            <p:txBody>
              <a:bodyPr/>
              <a:lstStyle/>
              <a:p>
                <a:endParaRPr lang="pt-BR"/>
              </a:p>
            </p:txBody>
          </p:sp>
          <p:sp>
            <p:nvSpPr>
              <p:cNvPr id="23" name="TextBox 23"/>
              <p:cNvSpPr txBox="1"/>
              <p:nvPr/>
            </p:nvSpPr>
            <p:spPr>
              <a:xfrm>
                <a:off x="0" y="-47625"/>
                <a:ext cx="1321855" cy="376098"/>
              </a:xfrm>
              <a:prstGeom prst="rect">
                <a:avLst/>
              </a:prstGeom>
            </p:spPr>
            <p:txBody>
              <a:bodyPr lIns="50800" tIns="50800" rIns="50800" bIns="50800" rtlCol="0" anchor="ctr"/>
              <a:lstStyle/>
              <a:p>
                <a:pPr marL="0" lvl="0" indent="0" algn="ctr">
                  <a:lnSpc>
                    <a:spcPts val="3587"/>
                  </a:lnSpc>
                  <a:spcBef>
                    <a:spcPct val="0"/>
                  </a:spcBef>
                </a:pPr>
                <a:endParaRPr/>
              </a:p>
            </p:txBody>
          </p:sp>
        </p:grpSp>
        <p:sp>
          <p:nvSpPr>
            <p:cNvPr id="24" name="TextBox 24"/>
            <p:cNvSpPr txBox="1"/>
            <p:nvPr/>
          </p:nvSpPr>
          <p:spPr>
            <a:xfrm>
              <a:off x="474452" y="252278"/>
              <a:ext cx="4243902" cy="785826"/>
            </a:xfrm>
            <a:prstGeom prst="rect">
              <a:avLst/>
            </a:prstGeom>
          </p:spPr>
          <p:txBody>
            <a:bodyPr lIns="0" tIns="0" rIns="0" bIns="0" rtlCol="0" anchor="t">
              <a:spAutoFit/>
            </a:bodyPr>
            <a:lstStyle/>
            <a:p>
              <a:pPr algn="ctr">
                <a:lnSpc>
                  <a:spcPts val="2271"/>
                </a:lnSpc>
              </a:pPr>
              <a:r>
                <a:rPr lang="en-US" sz="2010" b="1">
                  <a:solidFill>
                    <a:srgbClr val="FFFFFF"/>
                  </a:solidFill>
                  <a:latin typeface="Poppins Bold"/>
                  <a:ea typeface="Poppins Bold"/>
                  <a:cs typeface="Poppins Bold"/>
                  <a:sym typeface="Poppins Bold"/>
                </a:rPr>
                <a:t>QoS 0 – No maximo uma vez</a:t>
              </a:r>
            </a:p>
          </p:txBody>
        </p:sp>
        <p:sp>
          <p:nvSpPr>
            <p:cNvPr id="25" name="TextBox 25"/>
            <p:cNvSpPr txBox="1"/>
            <p:nvPr/>
          </p:nvSpPr>
          <p:spPr>
            <a:xfrm>
              <a:off x="0" y="1535566"/>
              <a:ext cx="5192805" cy="1667933"/>
            </a:xfrm>
            <a:prstGeom prst="rect">
              <a:avLst/>
            </a:prstGeom>
          </p:spPr>
          <p:txBody>
            <a:bodyPr lIns="0" tIns="0" rIns="0" bIns="0" rtlCol="0" anchor="t">
              <a:spAutoFit/>
            </a:bodyPr>
            <a:lstStyle/>
            <a:p>
              <a:pPr algn="l">
                <a:lnSpc>
                  <a:spcPts val="2340"/>
                </a:lnSpc>
              </a:pPr>
              <a:r>
                <a:rPr lang="en-US" sz="1800" spc="-9">
                  <a:solidFill>
                    <a:srgbClr val="343434"/>
                  </a:solidFill>
                  <a:latin typeface="Poppins"/>
                  <a:ea typeface="Poppins"/>
                  <a:cs typeface="Poppins"/>
                  <a:sym typeface="Poppins"/>
                </a:rPr>
                <a:t>Entrega sem garantia, realizando o envio independente das circunstâncias</a:t>
              </a:r>
            </a:p>
            <a:p>
              <a:pPr marL="0" lvl="0" indent="0" algn="l">
                <a:lnSpc>
                  <a:spcPts val="2859"/>
                </a:lnSpc>
                <a:spcBef>
                  <a:spcPct val="0"/>
                </a:spcBef>
              </a:pPr>
              <a:r>
                <a:rPr lang="en-US" sz="2199" b="1" spc="-10">
                  <a:solidFill>
                    <a:srgbClr val="343434"/>
                  </a:solidFill>
                  <a:latin typeface="Poppins Bold"/>
                  <a:ea typeface="Poppins Bold"/>
                  <a:cs typeface="Poppins Bold"/>
                  <a:sym typeface="Poppins Bold"/>
                </a:rPr>
                <a:t>Como funciona?</a:t>
              </a:r>
            </a:p>
          </p:txBody>
        </p:sp>
      </p:grpSp>
      <p:grpSp>
        <p:nvGrpSpPr>
          <p:cNvPr id="26" name="Group 26"/>
          <p:cNvGrpSpPr/>
          <p:nvPr/>
        </p:nvGrpSpPr>
        <p:grpSpPr>
          <a:xfrm>
            <a:off x="6263453" y="7287351"/>
            <a:ext cx="1068306" cy="1068306"/>
            <a:chOff x="0" y="0"/>
            <a:chExt cx="1424407" cy="1424407"/>
          </a:xfrm>
        </p:grpSpPr>
        <p:grpSp>
          <p:nvGrpSpPr>
            <p:cNvPr id="27" name="Group 27"/>
            <p:cNvGrpSpPr/>
            <p:nvPr/>
          </p:nvGrpSpPr>
          <p:grpSpPr>
            <a:xfrm>
              <a:off x="0" y="0"/>
              <a:ext cx="1424407" cy="142440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lgDash"/>
                <a:miter/>
              </a:ln>
            </p:spPr>
            <p:txBody>
              <a:bodyPr/>
              <a:lstStyle/>
              <a:p>
                <a:endParaRPr lang="pt-BR"/>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0" name="Freeform 30"/>
            <p:cNvSpPr/>
            <p:nvPr/>
          </p:nvSpPr>
          <p:spPr>
            <a:xfrm>
              <a:off x="186834" y="366282"/>
              <a:ext cx="1050739" cy="881308"/>
            </a:xfrm>
            <a:custGeom>
              <a:avLst/>
              <a:gdLst/>
              <a:ahLst/>
              <a:cxnLst/>
              <a:rect l="l" t="t" r="r" b="b"/>
              <a:pathLst>
                <a:path w="1050739" h="881308">
                  <a:moveTo>
                    <a:pt x="0" y="0"/>
                  </a:moveTo>
                  <a:lnTo>
                    <a:pt x="1050739" y="0"/>
                  </a:lnTo>
                  <a:lnTo>
                    <a:pt x="1050739" y="881308"/>
                  </a:lnTo>
                  <a:lnTo>
                    <a:pt x="0" y="881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31" name="Freeform 31"/>
            <p:cNvSpPr/>
            <p:nvPr/>
          </p:nvSpPr>
          <p:spPr>
            <a:xfrm>
              <a:off x="932900" y="806936"/>
              <a:ext cx="338208" cy="338208"/>
            </a:xfrm>
            <a:custGeom>
              <a:avLst/>
              <a:gdLst/>
              <a:ahLst/>
              <a:cxnLst/>
              <a:rect l="l" t="t" r="r" b="b"/>
              <a:pathLst>
                <a:path w="338208" h="338208">
                  <a:moveTo>
                    <a:pt x="0" y="0"/>
                  </a:moveTo>
                  <a:lnTo>
                    <a:pt x="338208" y="0"/>
                  </a:lnTo>
                  <a:lnTo>
                    <a:pt x="338208" y="338208"/>
                  </a:lnTo>
                  <a:lnTo>
                    <a:pt x="0" y="33820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grpSp>
      <p:grpSp>
        <p:nvGrpSpPr>
          <p:cNvPr id="32" name="Group 32"/>
          <p:cNvGrpSpPr/>
          <p:nvPr/>
        </p:nvGrpSpPr>
        <p:grpSpPr>
          <a:xfrm>
            <a:off x="7676602" y="7287351"/>
            <a:ext cx="1068306" cy="1068306"/>
            <a:chOff x="0" y="0"/>
            <a:chExt cx="1424407" cy="1424407"/>
          </a:xfrm>
        </p:grpSpPr>
        <p:grpSp>
          <p:nvGrpSpPr>
            <p:cNvPr id="33" name="Group 33"/>
            <p:cNvGrpSpPr/>
            <p:nvPr/>
          </p:nvGrpSpPr>
          <p:grpSpPr>
            <a:xfrm>
              <a:off x="0" y="0"/>
              <a:ext cx="1424407" cy="1424407"/>
              <a:chOff x="0" y="0"/>
              <a:chExt cx="812800" cy="812800"/>
            </a:xfrm>
          </p:grpSpPr>
          <p:sp>
            <p:nvSpPr>
              <p:cNvPr id="34" name="Freeform 3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lgDash"/>
                <a:miter/>
              </a:ln>
            </p:spPr>
            <p:txBody>
              <a:bodyPr/>
              <a:lstStyle/>
              <a:p>
                <a:endParaRPr lang="pt-BR"/>
              </a:p>
            </p:txBody>
          </p:sp>
          <p:sp>
            <p:nvSpPr>
              <p:cNvPr id="35" name="TextBox 3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6" name="Freeform 36"/>
            <p:cNvSpPr/>
            <p:nvPr/>
          </p:nvSpPr>
          <p:spPr>
            <a:xfrm>
              <a:off x="144162" y="144162"/>
              <a:ext cx="1136083" cy="1136083"/>
            </a:xfrm>
            <a:custGeom>
              <a:avLst/>
              <a:gdLst/>
              <a:ahLst/>
              <a:cxnLst/>
              <a:rect l="l" t="t" r="r" b="b"/>
              <a:pathLst>
                <a:path w="1136083" h="1136083">
                  <a:moveTo>
                    <a:pt x="0" y="0"/>
                  </a:moveTo>
                  <a:lnTo>
                    <a:pt x="1136083" y="0"/>
                  </a:lnTo>
                  <a:lnTo>
                    <a:pt x="1136083" y="1136083"/>
                  </a:lnTo>
                  <a:lnTo>
                    <a:pt x="0" y="113608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a:p>
          </p:txBody>
        </p:sp>
      </p:grpSp>
      <p:grpSp>
        <p:nvGrpSpPr>
          <p:cNvPr id="37" name="Group 37"/>
          <p:cNvGrpSpPr/>
          <p:nvPr/>
        </p:nvGrpSpPr>
        <p:grpSpPr>
          <a:xfrm>
            <a:off x="9089751" y="7287351"/>
            <a:ext cx="1068306" cy="1068306"/>
            <a:chOff x="0" y="0"/>
            <a:chExt cx="1424407" cy="1424407"/>
          </a:xfrm>
        </p:grpSpPr>
        <p:grpSp>
          <p:nvGrpSpPr>
            <p:cNvPr id="38" name="Group 38"/>
            <p:cNvGrpSpPr/>
            <p:nvPr/>
          </p:nvGrpSpPr>
          <p:grpSpPr>
            <a:xfrm>
              <a:off x="0" y="0"/>
              <a:ext cx="1424407" cy="1424407"/>
              <a:chOff x="0" y="0"/>
              <a:chExt cx="812800" cy="812800"/>
            </a:xfrm>
          </p:grpSpPr>
          <p:sp>
            <p:nvSpPr>
              <p:cNvPr id="39" name="Freeform 3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lgDash"/>
                <a:miter/>
              </a:ln>
            </p:spPr>
            <p:txBody>
              <a:bodyPr/>
              <a:lstStyle/>
              <a:p>
                <a:endParaRPr lang="pt-BR"/>
              </a:p>
            </p:txBody>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1" name="Freeform 41"/>
            <p:cNvSpPr/>
            <p:nvPr/>
          </p:nvSpPr>
          <p:spPr>
            <a:xfrm>
              <a:off x="230475" y="223758"/>
              <a:ext cx="963458" cy="976891"/>
            </a:xfrm>
            <a:custGeom>
              <a:avLst/>
              <a:gdLst/>
              <a:ahLst/>
              <a:cxnLst/>
              <a:rect l="l" t="t" r="r" b="b"/>
              <a:pathLst>
                <a:path w="963458" h="976891">
                  <a:moveTo>
                    <a:pt x="0" y="0"/>
                  </a:moveTo>
                  <a:lnTo>
                    <a:pt x="963458" y="0"/>
                  </a:lnTo>
                  <a:lnTo>
                    <a:pt x="963458" y="976891"/>
                  </a:lnTo>
                  <a:lnTo>
                    <a:pt x="0" y="97689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t-BR"/>
            </a:p>
          </p:txBody>
        </p:sp>
      </p:grpSp>
      <p:grpSp>
        <p:nvGrpSpPr>
          <p:cNvPr id="42" name="Group 42"/>
          <p:cNvGrpSpPr/>
          <p:nvPr/>
        </p:nvGrpSpPr>
        <p:grpSpPr>
          <a:xfrm>
            <a:off x="6263453" y="4675177"/>
            <a:ext cx="3894604" cy="2383879"/>
            <a:chOff x="0" y="0"/>
            <a:chExt cx="5192805" cy="3178505"/>
          </a:xfrm>
        </p:grpSpPr>
        <p:grpSp>
          <p:nvGrpSpPr>
            <p:cNvPr id="43" name="Group 43"/>
            <p:cNvGrpSpPr/>
            <p:nvPr/>
          </p:nvGrpSpPr>
          <p:grpSpPr>
            <a:xfrm>
              <a:off x="0" y="0"/>
              <a:ext cx="5192805" cy="1290382"/>
              <a:chOff x="0" y="0"/>
              <a:chExt cx="1321855" cy="328473"/>
            </a:xfrm>
          </p:grpSpPr>
          <p:sp>
            <p:nvSpPr>
              <p:cNvPr id="44" name="Freeform 44"/>
              <p:cNvSpPr/>
              <p:nvPr/>
            </p:nvSpPr>
            <p:spPr>
              <a:xfrm>
                <a:off x="0" y="0"/>
                <a:ext cx="1321855" cy="328473"/>
              </a:xfrm>
              <a:custGeom>
                <a:avLst/>
                <a:gdLst/>
                <a:ahLst/>
                <a:cxnLst/>
                <a:rect l="l" t="t" r="r" b="b"/>
                <a:pathLst>
                  <a:path w="1321855" h="328473">
                    <a:moveTo>
                      <a:pt x="17891" y="0"/>
                    </a:moveTo>
                    <a:lnTo>
                      <a:pt x="1303965" y="0"/>
                    </a:lnTo>
                    <a:cubicBezTo>
                      <a:pt x="1308710" y="0"/>
                      <a:pt x="1313260" y="1885"/>
                      <a:pt x="1316615" y="5240"/>
                    </a:cubicBezTo>
                    <a:cubicBezTo>
                      <a:pt x="1319970" y="8595"/>
                      <a:pt x="1321855" y="13146"/>
                      <a:pt x="1321855" y="17891"/>
                    </a:cubicBezTo>
                    <a:lnTo>
                      <a:pt x="1321855" y="310583"/>
                    </a:lnTo>
                    <a:cubicBezTo>
                      <a:pt x="1321855" y="320463"/>
                      <a:pt x="1313845" y="328473"/>
                      <a:pt x="1303965" y="328473"/>
                    </a:cubicBezTo>
                    <a:lnTo>
                      <a:pt x="17891" y="328473"/>
                    </a:lnTo>
                    <a:cubicBezTo>
                      <a:pt x="8010" y="328473"/>
                      <a:pt x="0" y="320463"/>
                      <a:pt x="0" y="310583"/>
                    </a:cubicBezTo>
                    <a:lnTo>
                      <a:pt x="0" y="17891"/>
                    </a:lnTo>
                    <a:cubicBezTo>
                      <a:pt x="0" y="8010"/>
                      <a:pt x="8010" y="0"/>
                      <a:pt x="17891" y="0"/>
                    </a:cubicBezTo>
                    <a:close/>
                  </a:path>
                </a:pathLst>
              </a:custGeom>
              <a:gradFill rotWithShape="1">
                <a:gsLst>
                  <a:gs pos="0">
                    <a:srgbClr val="65CED1">
                      <a:alpha val="100000"/>
                    </a:srgbClr>
                  </a:gs>
                  <a:gs pos="100000">
                    <a:srgbClr val="1F4E4F">
                      <a:alpha val="100000"/>
                    </a:srgbClr>
                  </a:gs>
                </a:gsLst>
                <a:lin ang="2700000"/>
              </a:gradFill>
              <a:ln cap="sq">
                <a:noFill/>
                <a:prstDash val="solid"/>
                <a:miter/>
              </a:ln>
            </p:spPr>
            <p:txBody>
              <a:bodyPr/>
              <a:lstStyle/>
              <a:p>
                <a:endParaRPr lang="pt-BR"/>
              </a:p>
            </p:txBody>
          </p:sp>
          <p:sp>
            <p:nvSpPr>
              <p:cNvPr id="45" name="TextBox 45"/>
              <p:cNvSpPr txBox="1"/>
              <p:nvPr/>
            </p:nvSpPr>
            <p:spPr>
              <a:xfrm>
                <a:off x="0" y="-47625"/>
                <a:ext cx="1321855" cy="376098"/>
              </a:xfrm>
              <a:prstGeom prst="rect">
                <a:avLst/>
              </a:prstGeom>
            </p:spPr>
            <p:txBody>
              <a:bodyPr lIns="50800" tIns="50800" rIns="50800" bIns="50800" rtlCol="0" anchor="ctr"/>
              <a:lstStyle/>
              <a:p>
                <a:pPr marL="0" lvl="0" indent="0" algn="ctr">
                  <a:lnSpc>
                    <a:spcPts val="3587"/>
                  </a:lnSpc>
                  <a:spcBef>
                    <a:spcPct val="0"/>
                  </a:spcBef>
                </a:pPr>
                <a:endParaRPr/>
              </a:p>
            </p:txBody>
          </p:sp>
        </p:grpSp>
        <p:sp>
          <p:nvSpPr>
            <p:cNvPr id="46" name="TextBox 46"/>
            <p:cNvSpPr txBox="1"/>
            <p:nvPr/>
          </p:nvSpPr>
          <p:spPr>
            <a:xfrm>
              <a:off x="384816" y="252278"/>
              <a:ext cx="4423173" cy="785826"/>
            </a:xfrm>
            <a:prstGeom prst="rect">
              <a:avLst/>
            </a:prstGeom>
          </p:spPr>
          <p:txBody>
            <a:bodyPr lIns="0" tIns="0" rIns="0" bIns="0" rtlCol="0" anchor="t">
              <a:spAutoFit/>
            </a:bodyPr>
            <a:lstStyle/>
            <a:p>
              <a:pPr algn="ctr">
                <a:lnSpc>
                  <a:spcPts val="2271"/>
                </a:lnSpc>
              </a:pPr>
              <a:r>
                <a:rPr lang="en-US" sz="2010" b="1">
                  <a:solidFill>
                    <a:srgbClr val="FFFFFF"/>
                  </a:solidFill>
                  <a:latin typeface="Poppins Bold"/>
                  <a:ea typeface="Poppins Bold"/>
                  <a:cs typeface="Poppins Bold"/>
                  <a:sym typeface="Poppins Bold"/>
                </a:rPr>
                <a:t>QoS 1 – Ao menos uma vez</a:t>
              </a:r>
            </a:p>
          </p:txBody>
        </p:sp>
        <p:sp>
          <p:nvSpPr>
            <p:cNvPr id="47" name="TextBox 47"/>
            <p:cNvSpPr txBox="1"/>
            <p:nvPr/>
          </p:nvSpPr>
          <p:spPr>
            <a:xfrm>
              <a:off x="0" y="1535125"/>
              <a:ext cx="5192805" cy="1643380"/>
            </a:xfrm>
            <a:prstGeom prst="rect">
              <a:avLst/>
            </a:prstGeom>
          </p:spPr>
          <p:txBody>
            <a:bodyPr lIns="0" tIns="0" rIns="0" bIns="0" rtlCol="0" anchor="t">
              <a:spAutoFit/>
            </a:bodyPr>
            <a:lstStyle/>
            <a:p>
              <a:pPr algn="l">
                <a:lnSpc>
                  <a:spcPts val="2340"/>
                </a:lnSpc>
              </a:pPr>
              <a:r>
                <a:rPr lang="en-US" sz="1800" spc="-9">
                  <a:solidFill>
                    <a:srgbClr val="343434"/>
                  </a:solidFill>
                  <a:latin typeface="Poppins"/>
                  <a:ea typeface="Poppins"/>
                  <a:cs typeface="Poppins"/>
                  <a:sym typeface="Poppins"/>
                </a:rPr>
                <a:t>Mensagem confirmada pelo receptor, mas pode ser duplicada.</a:t>
              </a:r>
            </a:p>
            <a:p>
              <a:pPr marL="0" lvl="0" indent="0" algn="l">
                <a:lnSpc>
                  <a:spcPts val="2730"/>
                </a:lnSpc>
                <a:spcBef>
                  <a:spcPct val="0"/>
                </a:spcBef>
              </a:pPr>
              <a:r>
                <a:rPr lang="en-US" sz="2100" b="1" spc="-10">
                  <a:solidFill>
                    <a:srgbClr val="343434"/>
                  </a:solidFill>
                  <a:latin typeface="Poppins Bold"/>
                  <a:ea typeface="Poppins Bold"/>
                  <a:cs typeface="Poppins Bold"/>
                  <a:sym typeface="Poppins Bold"/>
                </a:rPr>
                <a:t>Como funciona?</a:t>
              </a:r>
            </a:p>
          </p:txBody>
        </p:sp>
      </p:grpSp>
      <p:grpSp>
        <p:nvGrpSpPr>
          <p:cNvPr id="48" name="Group 48"/>
          <p:cNvGrpSpPr/>
          <p:nvPr/>
        </p:nvGrpSpPr>
        <p:grpSpPr>
          <a:xfrm>
            <a:off x="10993862" y="7287351"/>
            <a:ext cx="1068306" cy="1068306"/>
            <a:chOff x="0" y="0"/>
            <a:chExt cx="1424407" cy="1424407"/>
          </a:xfrm>
        </p:grpSpPr>
        <p:grpSp>
          <p:nvGrpSpPr>
            <p:cNvPr id="49" name="Group 49"/>
            <p:cNvGrpSpPr/>
            <p:nvPr/>
          </p:nvGrpSpPr>
          <p:grpSpPr>
            <a:xfrm>
              <a:off x="0" y="0"/>
              <a:ext cx="1424407" cy="1424407"/>
              <a:chOff x="0" y="0"/>
              <a:chExt cx="812800" cy="812800"/>
            </a:xfrm>
          </p:grpSpPr>
          <p:sp>
            <p:nvSpPr>
              <p:cNvPr id="50" name="Freeform 5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lgDash"/>
                <a:miter/>
              </a:ln>
            </p:spPr>
            <p:txBody>
              <a:bodyPr/>
              <a:lstStyle/>
              <a:p>
                <a:endParaRPr lang="pt-BR"/>
              </a:p>
            </p:txBody>
          </p:sp>
          <p:sp>
            <p:nvSpPr>
              <p:cNvPr id="51" name="TextBox 5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2" name="Freeform 52"/>
            <p:cNvSpPr/>
            <p:nvPr/>
          </p:nvSpPr>
          <p:spPr>
            <a:xfrm>
              <a:off x="219555" y="414027"/>
              <a:ext cx="985297" cy="635516"/>
            </a:xfrm>
            <a:custGeom>
              <a:avLst/>
              <a:gdLst/>
              <a:ahLst/>
              <a:cxnLst/>
              <a:rect l="l" t="t" r="r" b="b"/>
              <a:pathLst>
                <a:path w="985297" h="635516">
                  <a:moveTo>
                    <a:pt x="0" y="0"/>
                  </a:moveTo>
                  <a:lnTo>
                    <a:pt x="985297" y="0"/>
                  </a:lnTo>
                  <a:lnTo>
                    <a:pt x="985297" y="635516"/>
                  </a:lnTo>
                  <a:lnTo>
                    <a:pt x="0" y="63551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pt-BR"/>
            </a:p>
          </p:txBody>
        </p:sp>
      </p:grpSp>
      <p:grpSp>
        <p:nvGrpSpPr>
          <p:cNvPr id="53" name="Group 53"/>
          <p:cNvGrpSpPr/>
          <p:nvPr/>
        </p:nvGrpSpPr>
        <p:grpSpPr>
          <a:xfrm>
            <a:off x="12407011" y="7287351"/>
            <a:ext cx="1068306" cy="1068306"/>
            <a:chOff x="0" y="0"/>
            <a:chExt cx="1424407" cy="1424407"/>
          </a:xfrm>
        </p:grpSpPr>
        <p:grpSp>
          <p:nvGrpSpPr>
            <p:cNvPr id="54" name="Group 54"/>
            <p:cNvGrpSpPr/>
            <p:nvPr/>
          </p:nvGrpSpPr>
          <p:grpSpPr>
            <a:xfrm>
              <a:off x="0" y="0"/>
              <a:ext cx="1424407" cy="1424407"/>
              <a:chOff x="0" y="0"/>
              <a:chExt cx="812800" cy="812800"/>
            </a:xfrm>
          </p:grpSpPr>
          <p:sp>
            <p:nvSpPr>
              <p:cNvPr id="55" name="Freeform 5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lgDash"/>
                <a:miter/>
              </a:ln>
            </p:spPr>
            <p:txBody>
              <a:bodyPr/>
              <a:lstStyle/>
              <a:p>
                <a:endParaRPr lang="pt-BR"/>
              </a:p>
            </p:txBody>
          </p:sp>
          <p:sp>
            <p:nvSpPr>
              <p:cNvPr id="56" name="TextBox 5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57" name="Freeform 57"/>
            <p:cNvSpPr/>
            <p:nvPr/>
          </p:nvSpPr>
          <p:spPr>
            <a:xfrm>
              <a:off x="210768" y="417610"/>
              <a:ext cx="1002871" cy="589187"/>
            </a:xfrm>
            <a:custGeom>
              <a:avLst/>
              <a:gdLst/>
              <a:ahLst/>
              <a:cxnLst/>
              <a:rect l="l" t="t" r="r" b="b"/>
              <a:pathLst>
                <a:path w="1002871" h="589187">
                  <a:moveTo>
                    <a:pt x="0" y="0"/>
                  </a:moveTo>
                  <a:lnTo>
                    <a:pt x="1002871" y="0"/>
                  </a:lnTo>
                  <a:lnTo>
                    <a:pt x="1002871" y="589187"/>
                  </a:lnTo>
                  <a:lnTo>
                    <a:pt x="0" y="58918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t-BR"/>
            </a:p>
          </p:txBody>
        </p:sp>
      </p:grpSp>
      <p:grpSp>
        <p:nvGrpSpPr>
          <p:cNvPr id="58" name="Group 58"/>
          <p:cNvGrpSpPr/>
          <p:nvPr/>
        </p:nvGrpSpPr>
        <p:grpSpPr>
          <a:xfrm>
            <a:off x="13820160" y="7287351"/>
            <a:ext cx="1068306" cy="1068306"/>
            <a:chOff x="0" y="0"/>
            <a:chExt cx="1424407" cy="1424407"/>
          </a:xfrm>
        </p:grpSpPr>
        <p:grpSp>
          <p:nvGrpSpPr>
            <p:cNvPr id="59" name="Group 59"/>
            <p:cNvGrpSpPr/>
            <p:nvPr/>
          </p:nvGrpSpPr>
          <p:grpSpPr>
            <a:xfrm>
              <a:off x="0" y="0"/>
              <a:ext cx="1424407" cy="1424407"/>
              <a:chOff x="0" y="0"/>
              <a:chExt cx="812800" cy="812800"/>
            </a:xfrm>
          </p:grpSpPr>
          <p:sp>
            <p:nvSpPr>
              <p:cNvPr id="60" name="Freeform 6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9050" cap="sq">
                <a:solidFill>
                  <a:srgbClr val="000000"/>
                </a:solidFill>
                <a:prstDash val="lgDash"/>
                <a:miter/>
              </a:ln>
            </p:spPr>
            <p:txBody>
              <a:bodyPr/>
              <a:lstStyle/>
              <a:p>
                <a:endParaRPr lang="pt-BR"/>
              </a:p>
            </p:txBody>
          </p:sp>
          <p:sp>
            <p:nvSpPr>
              <p:cNvPr id="61" name="TextBox 6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62" name="Freeform 62"/>
            <p:cNvSpPr/>
            <p:nvPr/>
          </p:nvSpPr>
          <p:spPr>
            <a:xfrm>
              <a:off x="264211" y="225345"/>
              <a:ext cx="921386" cy="921386"/>
            </a:xfrm>
            <a:custGeom>
              <a:avLst/>
              <a:gdLst/>
              <a:ahLst/>
              <a:cxnLst/>
              <a:rect l="l" t="t" r="r" b="b"/>
              <a:pathLst>
                <a:path w="921386" h="921386">
                  <a:moveTo>
                    <a:pt x="0" y="0"/>
                  </a:moveTo>
                  <a:lnTo>
                    <a:pt x="921385" y="0"/>
                  </a:lnTo>
                  <a:lnTo>
                    <a:pt x="921385" y="921386"/>
                  </a:lnTo>
                  <a:lnTo>
                    <a:pt x="0" y="921386"/>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pt-BR"/>
            </a:p>
          </p:txBody>
        </p:sp>
        <p:sp>
          <p:nvSpPr>
            <p:cNvPr id="63" name="Freeform 63"/>
            <p:cNvSpPr/>
            <p:nvPr/>
          </p:nvSpPr>
          <p:spPr>
            <a:xfrm>
              <a:off x="427344" y="737604"/>
              <a:ext cx="331243" cy="331243"/>
            </a:xfrm>
            <a:custGeom>
              <a:avLst/>
              <a:gdLst/>
              <a:ahLst/>
              <a:cxnLst/>
              <a:rect l="l" t="t" r="r" b="b"/>
              <a:pathLst>
                <a:path w="331243" h="331243">
                  <a:moveTo>
                    <a:pt x="0" y="0"/>
                  </a:moveTo>
                  <a:lnTo>
                    <a:pt x="331243" y="0"/>
                  </a:lnTo>
                  <a:lnTo>
                    <a:pt x="331243" y="331243"/>
                  </a:lnTo>
                  <a:lnTo>
                    <a:pt x="0" y="331243"/>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pt-BR"/>
            </a:p>
          </p:txBody>
        </p:sp>
      </p:grpSp>
      <p:grpSp>
        <p:nvGrpSpPr>
          <p:cNvPr id="64" name="Group 64"/>
          <p:cNvGrpSpPr/>
          <p:nvPr/>
        </p:nvGrpSpPr>
        <p:grpSpPr>
          <a:xfrm>
            <a:off x="10993862" y="4689863"/>
            <a:ext cx="3894604" cy="2167593"/>
            <a:chOff x="0" y="0"/>
            <a:chExt cx="5192805" cy="2890125"/>
          </a:xfrm>
        </p:grpSpPr>
        <p:grpSp>
          <p:nvGrpSpPr>
            <p:cNvPr id="65" name="Group 65"/>
            <p:cNvGrpSpPr/>
            <p:nvPr/>
          </p:nvGrpSpPr>
          <p:grpSpPr>
            <a:xfrm>
              <a:off x="0" y="0"/>
              <a:ext cx="5192805" cy="1290382"/>
              <a:chOff x="0" y="0"/>
              <a:chExt cx="1321855" cy="328473"/>
            </a:xfrm>
          </p:grpSpPr>
          <p:sp>
            <p:nvSpPr>
              <p:cNvPr id="66" name="Freeform 66"/>
              <p:cNvSpPr/>
              <p:nvPr/>
            </p:nvSpPr>
            <p:spPr>
              <a:xfrm>
                <a:off x="0" y="0"/>
                <a:ext cx="1321855" cy="328473"/>
              </a:xfrm>
              <a:custGeom>
                <a:avLst/>
                <a:gdLst/>
                <a:ahLst/>
                <a:cxnLst/>
                <a:rect l="l" t="t" r="r" b="b"/>
                <a:pathLst>
                  <a:path w="1321855" h="328473">
                    <a:moveTo>
                      <a:pt x="17891" y="0"/>
                    </a:moveTo>
                    <a:lnTo>
                      <a:pt x="1303965" y="0"/>
                    </a:lnTo>
                    <a:cubicBezTo>
                      <a:pt x="1308710" y="0"/>
                      <a:pt x="1313260" y="1885"/>
                      <a:pt x="1316615" y="5240"/>
                    </a:cubicBezTo>
                    <a:cubicBezTo>
                      <a:pt x="1319970" y="8595"/>
                      <a:pt x="1321855" y="13146"/>
                      <a:pt x="1321855" y="17891"/>
                    </a:cubicBezTo>
                    <a:lnTo>
                      <a:pt x="1321855" y="310583"/>
                    </a:lnTo>
                    <a:cubicBezTo>
                      <a:pt x="1321855" y="320463"/>
                      <a:pt x="1313845" y="328473"/>
                      <a:pt x="1303965" y="328473"/>
                    </a:cubicBezTo>
                    <a:lnTo>
                      <a:pt x="17891" y="328473"/>
                    </a:lnTo>
                    <a:cubicBezTo>
                      <a:pt x="8010" y="328473"/>
                      <a:pt x="0" y="320463"/>
                      <a:pt x="0" y="310583"/>
                    </a:cubicBezTo>
                    <a:lnTo>
                      <a:pt x="0" y="17891"/>
                    </a:lnTo>
                    <a:cubicBezTo>
                      <a:pt x="0" y="8010"/>
                      <a:pt x="8010" y="0"/>
                      <a:pt x="17891" y="0"/>
                    </a:cubicBezTo>
                    <a:close/>
                  </a:path>
                </a:pathLst>
              </a:custGeom>
              <a:gradFill rotWithShape="1">
                <a:gsLst>
                  <a:gs pos="0">
                    <a:srgbClr val="65CED1">
                      <a:alpha val="100000"/>
                    </a:srgbClr>
                  </a:gs>
                  <a:gs pos="100000">
                    <a:srgbClr val="1F4E4F">
                      <a:alpha val="100000"/>
                    </a:srgbClr>
                  </a:gs>
                </a:gsLst>
                <a:lin ang="2700000"/>
              </a:gradFill>
              <a:ln cap="sq">
                <a:noFill/>
                <a:prstDash val="solid"/>
                <a:miter/>
              </a:ln>
            </p:spPr>
            <p:txBody>
              <a:bodyPr/>
              <a:lstStyle/>
              <a:p>
                <a:endParaRPr lang="pt-BR"/>
              </a:p>
            </p:txBody>
          </p:sp>
          <p:sp>
            <p:nvSpPr>
              <p:cNvPr id="67" name="TextBox 67"/>
              <p:cNvSpPr txBox="1"/>
              <p:nvPr/>
            </p:nvSpPr>
            <p:spPr>
              <a:xfrm>
                <a:off x="0" y="-47625"/>
                <a:ext cx="1321855" cy="376098"/>
              </a:xfrm>
              <a:prstGeom prst="rect">
                <a:avLst/>
              </a:prstGeom>
            </p:spPr>
            <p:txBody>
              <a:bodyPr lIns="50800" tIns="50800" rIns="50800" bIns="50800" rtlCol="0" anchor="ctr"/>
              <a:lstStyle/>
              <a:p>
                <a:pPr marL="0" lvl="0" indent="0" algn="ctr">
                  <a:lnSpc>
                    <a:spcPts val="3587"/>
                  </a:lnSpc>
                  <a:spcBef>
                    <a:spcPct val="0"/>
                  </a:spcBef>
                </a:pPr>
                <a:endParaRPr/>
              </a:p>
            </p:txBody>
          </p:sp>
        </p:grpSp>
        <p:sp>
          <p:nvSpPr>
            <p:cNvPr id="68" name="TextBox 68"/>
            <p:cNvSpPr txBox="1"/>
            <p:nvPr/>
          </p:nvSpPr>
          <p:spPr>
            <a:xfrm>
              <a:off x="333443" y="232696"/>
              <a:ext cx="4525919" cy="785826"/>
            </a:xfrm>
            <a:prstGeom prst="rect">
              <a:avLst/>
            </a:prstGeom>
          </p:spPr>
          <p:txBody>
            <a:bodyPr lIns="0" tIns="0" rIns="0" bIns="0" rtlCol="0" anchor="t">
              <a:spAutoFit/>
            </a:bodyPr>
            <a:lstStyle/>
            <a:p>
              <a:pPr algn="ctr">
                <a:lnSpc>
                  <a:spcPts val="2271"/>
                </a:lnSpc>
              </a:pPr>
              <a:r>
                <a:rPr lang="en-US" sz="2010" b="1">
                  <a:solidFill>
                    <a:srgbClr val="FFFFFF"/>
                  </a:solidFill>
                  <a:latin typeface="Poppins Bold"/>
                  <a:ea typeface="Poppins Bold"/>
                  <a:cs typeface="Poppins Bold"/>
                  <a:sym typeface="Poppins Bold"/>
                </a:rPr>
                <a:t>QoS 2 – Exatamente uma vez</a:t>
              </a:r>
            </a:p>
          </p:txBody>
        </p:sp>
        <p:sp>
          <p:nvSpPr>
            <p:cNvPr id="69" name="TextBox 69"/>
            <p:cNvSpPr txBox="1"/>
            <p:nvPr/>
          </p:nvSpPr>
          <p:spPr>
            <a:xfrm>
              <a:off x="0" y="1515985"/>
              <a:ext cx="5192805" cy="1374140"/>
            </a:xfrm>
            <a:prstGeom prst="rect">
              <a:avLst/>
            </a:prstGeom>
          </p:spPr>
          <p:txBody>
            <a:bodyPr lIns="0" tIns="0" rIns="0" bIns="0" rtlCol="0" anchor="t">
              <a:spAutoFit/>
            </a:bodyPr>
            <a:lstStyle/>
            <a:p>
              <a:pPr algn="l">
                <a:lnSpc>
                  <a:spcPts val="2730"/>
                </a:lnSpc>
              </a:pPr>
              <a:r>
                <a:rPr lang="en-US" sz="2100" spc="-10">
                  <a:solidFill>
                    <a:srgbClr val="343434"/>
                  </a:solidFill>
                  <a:latin typeface="Poppins"/>
                  <a:ea typeface="Poppins"/>
                  <a:cs typeface="Poppins"/>
                  <a:sym typeface="Poppins"/>
                </a:rPr>
                <a:t>Entrega garantida uma única vez, mas mais lenta.</a:t>
              </a:r>
            </a:p>
            <a:p>
              <a:pPr marL="0" lvl="0" indent="0" algn="l">
                <a:lnSpc>
                  <a:spcPts val="2730"/>
                </a:lnSpc>
                <a:spcBef>
                  <a:spcPct val="0"/>
                </a:spcBef>
              </a:pPr>
              <a:r>
                <a:rPr lang="en-US" sz="2100" b="1" spc="-10">
                  <a:solidFill>
                    <a:srgbClr val="343434"/>
                  </a:solidFill>
                  <a:latin typeface="Poppins Bold"/>
                  <a:ea typeface="Poppins Bold"/>
                  <a:cs typeface="Poppins Bold"/>
                  <a:sym typeface="Poppins Bold"/>
                </a:rPr>
                <a:t>Como funciona?</a:t>
              </a:r>
            </a:p>
          </p:txBody>
        </p:sp>
      </p:grpSp>
      <p:sp>
        <p:nvSpPr>
          <p:cNvPr id="70" name="TextBox 70"/>
          <p:cNvSpPr txBox="1"/>
          <p:nvPr/>
        </p:nvSpPr>
        <p:spPr>
          <a:xfrm>
            <a:off x="1530649" y="1494423"/>
            <a:ext cx="9864642" cy="2351113"/>
          </a:xfrm>
          <a:prstGeom prst="rect">
            <a:avLst/>
          </a:prstGeom>
        </p:spPr>
        <p:txBody>
          <a:bodyPr lIns="0" tIns="0" rIns="0" bIns="0" rtlCol="0" anchor="t">
            <a:spAutoFit/>
          </a:bodyPr>
          <a:lstStyle/>
          <a:p>
            <a:pPr algn="l">
              <a:lnSpc>
                <a:spcPts val="6328"/>
              </a:lnSpc>
            </a:pPr>
            <a:r>
              <a:rPr lang="en-US" sz="5600" b="1">
                <a:solidFill>
                  <a:srgbClr val="6EC2C6"/>
                </a:solidFill>
                <a:latin typeface="Poppins Ultra-Bold"/>
                <a:ea typeface="Poppins Ultra-Bold"/>
                <a:cs typeface="Poppins Ultra-Bold"/>
                <a:sym typeface="Poppins Ultra-Bold"/>
              </a:rPr>
              <a:t>Níveis de Qualidade de Serviço</a:t>
            </a:r>
          </a:p>
          <a:p>
            <a:pPr algn="l">
              <a:lnSpc>
                <a:spcPts val="5423"/>
              </a:lnSpc>
            </a:pPr>
            <a:r>
              <a:rPr lang="en-US" sz="4800" b="1">
                <a:solidFill>
                  <a:srgbClr val="838383"/>
                </a:solidFill>
                <a:latin typeface="Poppins Ultra-Bold"/>
                <a:ea typeface="Poppins Ultra-Bold"/>
                <a:cs typeface="Poppins Ultra-Bold"/>
                <a:sym typeface="Poppins Ultra-Bold"/>
              </a:rPr>
              <a:t>QoS (Quality of Service)</a:t>
            </a:r>
          </a:p>
        </p:txBody>
      </p:sp>
    </p:spTree>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25" y="8440707"/>
            <a:ext cx="18277775" cy="1846293"/>
            <a:chOff x="0" y="0"/>
            <a:chExt cx="4813900" cy="486266"/>
          </a:xfrm>
        </p:grpSpPr>
        <p:sp>
          <p:nvSpPr>
            <p:cNvPr id="3" name="Freeform 3"/>
            <p:cNvSpPr/>
            <p:nvPr/>
          </p:nvSpPr>
          <p:spPr>
            <a:xfrm>
              <a:off x="0" y="0"/>
              <a:ext cx="4813900" cy="486266"/>
            </a:xfrm>
            <a:custGeom>
              <a:avLst/>
              <a:gdLst/>
              <a:ahLst/>
              <a:cxnLst/>
              <a:rect l="l" t="t" r="r" b="b"/>
              <a:pathLst>
                <a:path w="4813900" h="486266">
                  <a:moveTo>
                    <a:pt x="0" y="0"/>
                  </a:moveTo>
                  <a:lnTo>
                    <a:pt x="4813900" y="0"/>
                  </a:lnTo>
                  <a:lnTo>
                    <a:pt x="4813900" y="486266"/>
                  </a:lnTo>
                  <a:lnTo>
                    <a:pt x="0" y="486266"/>
                  </a:lnTo>
                  <a:close/>
                </a:path>
              </a:pathLst>
            </a:custGeom>
            <a:gradFill rotWithShape="1">
              <a:gsLst>
                <a:gs pos="0">
                  <a:srgbClr val="65CED1">
                    <a:alpha val="100000"/>
                  </a:srgbClr>
                </a:gs>
                <a:gs pos="100000">
                  <a:srgbClr val="000000">
                    <a:alpha val="100000"/>
                  </a:srgbClr>
                </a:gs>
              </a:gsLst>
              <a:lin ang="2700000"/>
            </a:gradFill>
            <a:ln cap="sq">
              <a:noFill/>
              <a:prstDash val="solid"/>
              <a:miter/>
            </a:ln>
          </p:spPr>
          <p:txBody>
            <a:bodyPr/>
            <a:lstStyle/>
            <a:p>
              <a:endParaRPr lang="pt-BR"/>
            </a:p>
          </p:txBody>
        </p:sp>
        <p:sp>
          <p:nvSpPr>
            <p:cNvPr id="4" name="TextBox 4"/>
            <p:cNvSpPr txBox="1"/>
            <p:nvPr/>
          </p:nvSpPr>
          <p:spPr>
            <a:xfrm>
              <a:off x="0" y="-57150"/>
              <a:ext cx="4813900" cy="543416"/>
            </a:xfrm>
            <a:prstGeom prst="rect">
              <a:avLst/>
            </a:prstGeom>
          </p:spPr>
          <p:txBody>
            <a:bodyPr lIns="50800" tIns="50800" rIns="50800" bIns="50800" rtlCol="0" anchor="ctr"/>
            <a:lstStyle/>
            <a:p>
              <a:pPr marL="0" lvl="0" indent="0" algn="ctr">
                <a:lnSpc>
                  <a:spcPts val="3447"/>
                </a:lnSpc>
                <a:spcBef>
                  <a:spcPct val="0"/>
                </a:spcBef>
              </a:pPr>
              <a:endParaRPr/>
            </a:p>
          </p:txBody>
        </p:sp>
      </p:grpSp>
      <p:grpSp>
        <p:nvGrpSpPr>
          <p:cNvPr id="5" name="Group 5"/>
          <p:cNvGrpSpPr/>
          <p:nvPr/>
        </p:nvGrpSpPr>
        <p:grpSpPr>
          <a:xfrm>
            <a:off x="11827675" y="1237093"/>
            <a:ext cx="5246370" cy="7812815"/>
            <a:chOff x="0" y="0"/>
            <a:chExt cx="812800" cy="1210409"/>
          </a:xfrm>
        </p:grpSpPr>
        <p:sp>
          <p:nvSpPr>
            <p:cNvPr id="6" name="Freeform 6"/>
            <p:cNvSpPr/>
            <p:nvPr/>
          </p:nvSpPr>
          <p:spPr>
            <a:xfrm>
              <a:off x="0" y="0"/>
              <a:ext cx="812800" cy="1210409"/>
            </a:xfrm>
            <a:custGeom>
              <a:avLst/>
              <a:gdLst/>
              <a:ahLst/>
              <a:cxnLst/>
              <a:rect l="l" t="t" r="r" b="b"/>
              <a:pathLst>
                <a:path w="812800" h="1210409">
                  <a:moveTo>
                    <a:pt x="36892" y="0"/>
                  </a:moveTo>
                  <a:lnTo>
                    <a:pt x="775908" y="0"/>
                  </a:lnTo>
                  <a:cubicBezTo>
                    <a:pt x="796283" y="0"/>
                    <a:pt x="812800" y="16517"/>
                    <a:pt x="812800" y="36892"/>
                  </a:cubicBezTo>
                  <a:lnTo>
                    <a:pt x="812800" y="1173518"/>
                  </a:lnTo>
                  <a:cubicBezTo>
                    <a:pt x="812800" y="1193892"/>
                    <a:pt x="796283" y="1210409"/>
                    <a:pt x="775908" y="1210409"/>
                  </a:cubicBezTo>
                  <a:lnTo>
                    <a:pt x="36892" y="1210409"/>
                  </a:lnTo>
                  <a:cubicBezTo>
                    <a:pt x="27107" y="1210409"/>
                    <a:pt x="17724" y="1206523"/>
                    <a:pt x="10805" y="1199604"/>
                  </a:cubicBezTo>
                  <a:cubicBezTo>
                    <a:pt x="3887" y="1192686"/>
                    <a:pt x="0" y="1183302"/>
                    <a:pt x="0" y="1173518"/>
                  </a:cubicBezTo>
                  <a:lnTo>
                    <a:pt x="0" y="36892"/>
                  </a:lnTo>
                  <a:cubicBezTo>
                    <a:pt x="0" y="16517"/>
                    <a:pt x="16517" y="0"/>
                    <a:pt x="36892" y="0"/>
                  </a:cubicBezTo>
                  <a:close/>
                </a:path>
              </a:pathLst>
            </a:custGeom>
            <a:blipFill>
              <a:blip r:embed="rId2"/>
              <a:stretch>
                <a:fillRect l="-24459" r="-24459"/>
              </a:stretch>
            </a:blipFill>
          </p:spPr>
          <p:txBody>
            <a:bodyPr/>
            <a:lstStyle/>
            <a:p>
              <a:endParaRPr lang="pt-BR"/>
            </a:p>
          </p:txBody>
        </p:sp>
      </p:grpSp>
      <p:grpSp>
        <p:nvGrpSpPr>
          <p:cNvPr id="7" name="Group 7"/>
          <p:cNvGrpSpPr/>
          <p:nvPr/>
        </p:nvGrpSpPr>
        <p:grpSpPr>
          <a:xfrm>
            <a:off x="1213955" y="3117418"/>
            <a:ext cx="10217987" cy="3098042"/>
            <a:chOff x="0" y="0"/>
            <a:chExt cx="4993608" cy="1514037"/>
          </a:xfrm>
        </p:grpSpPr>
        <p:sp>
          <p:nvSpPr>
            <p:cNvPr id="8" name="Freeform 8"/>
            <p:cNvSpPr/>
            <p:nvPr/>
          </p:nvSpPr>
          <p:spPr>
            <a:xfrm>
              <a:off x="0" y="0"/>
              <a:ext cx="4993608" cy="1514037"/>
            </a:xfrm>
            <a:custGeom>
              <a:avLst/>
              <a:gdLst/>
              <a:ahLst/>
              <a:cxnLst/>
              <a:rect l="l" t="t" r="r" b="b"/>
              <a:pathLst>
                <a:path w="4993608" h="1514037">
                  <a:moveTo>
                    <a:pt x="6819" y="0"/>
                  </a:moveTo>
                  <a:lnTo>
                    <a:pt x="4986789" y="0"/>
                  </a:lnTo>
                  <a:cubicBezTo>
                    <a:pt x="4988597" y="0"/>
                    <a:pt x="4990332" y="718"/>
                    <a:pt x="4991611" y="1997"/>
                  </a:cubicBezTo>
                  <a:cubicBezTo>
                    <a:pt x="4992889" y="3276"/>
                    <a:pt x="4993608" y="5011"/>
                    <a:pt x="4993608" y="6819"/>
                  </a:cubicBezTo>
                  <a:lnTo>
                    <a:pt x="4993608" y="1507218"/>
                  </a:lnTo>
                  <a:cubicBezTo>
                    <a:pt x="4993608" y="1510984"/>
                    <a:pt x="4990555" y="1514037"/>
                    <a:pt x="4986789" y="1514037"/>
                  </a:cubicBezTo>
                  <a:lnTo>
                    <a:pt x="6819" y="1514037"/>
                  </a:lnTo>
                  <a:cubicBezTo>
                    <a:pt x="3053" y="1514037"/>
                    <a:pt x="0" y="1510984"/>
                    <a:pt x="0" y="1507218"/>
                  </a:cubicBezTo>
                  <a:lnTo>
                    <a:pt x="0" y="6819"/>
                  </a:lnTo>
                  <a:cubicBezTo>
                    <a:pt x="0" y="5011"/>
                    <a:pt x="718" y="3276"/>
                    <a:pt x="1997" y="1997"/>
                  </a:cubicBezTo>
                  <a:cubicBezTo>
                    <a:pt x="3276" y="718"/>
                    <a:pt x="5011" y="0"/>
                    <a:pt x="6819" y="0"/>
                  </a:cubicBezTo>
                  <a:close/>
                </a:path>
              </a:pathLst>
            </a:custGeom>
            <a:gradFill rotWithShape="1">
              <a:gsLst>
                <a:gs pos="0">
                  <a:srgbClr val="65CED1">
                    <a:alpha val="100000"/>
                  </a:srgbClr>
                </a:gs>
                <a:gs pos="100000">
                  <a:srgbClr val="1F4E4F">
                    <a:alpha val="100000"/>
                  </a:srgbClr>
                </a:gs>
              </a:gsLst>
              <a:lin ang="2700000"/>
            </a:gradFill>
            <a:ln cap="sq">
              <a:noFill/>
              <a:prstDash val="solid"/>
              <a:miter/>
            </a:ln>
          </p:spPr>
          <p:txBody>
            <a:bodyPr/>
            <a:lstStyle/>
            <a:p>
              <a:endParaRPr lang="pt-BR"/>
            </a:p>
          </p:txBody>
        </p:sp>
        <p:sp>
          <p:nvSpPr>
            <p:cNvPr id="9" name="TextBox 9"/>
            <p:cNvSpPr txBox="1"/>
            <p:nvPr/>
          </p:nvSpPr>
          <p:spPr>
            <a:xfrm>
              <a:off x="0" y="-47625"/>
              <a:ext cx="4993608" cy="1561662"/>
            </a:xfrm>
            <a:prstGeom prst="rect">
              <a:avLst/>
            </a:prstGeom>
          </p:spPr>
          <p:txBody>
            <a:bodyPr lIns="50800" tIns="50800" rIns="50800" bIns="50800" rtlCol="0" anchor="ctr"/>
            <a:lstStyle/>
            <a:p>
              <a:pPr marL="0" lvl="0" indent="0" algn="ctr">
                <a:lnSpc>
                  <a:spcPts val="3587"/>
                </a:lnSpc>
                <a:spcBef>
                  <a:spcPct val="0"/>
                </a:spcBef>
              </a:pPr>
              <a:endParaRPr/>
            </a:p>
          </p:txBody>
        </p:sp>
      </p:grpSp>
      <p:sp>
        <p:nvSpPr>
          <p:cNvPr id="10" name="TextBox 10"/>
          <p:cNvSpPr txBox="1"/>
          <p:nvPr/>
        </p:nvSpPr>
        <p:spPr>
          <a:xfrm>
            <a:off x="1213955" y="1009650"/>
            <a:ext cx="8773902" cy="990412"/>
          </a:xfrm>
          <a:prstGeom prst="rect">
            <a:avLst/>
          </a:prstGeom>
        </p:spPr>
        <p:txBody>
          <a:bodyPr lIns="0" tIns="0" rIns="0" bIns="0" rtlCol="0" anchor="t">
            <a:spAutoFit/>
          </a:bodyPr>
          <a:lstStyle/>
          <a:p>
            <a:pPr algn="l">
              <a:lnSpc>
                <a:spcPts val="7231"/>
              </a:lnSpc>
            </a:pPr>
            <a:r>
              <a:rPr lang="en-US" sz="6399" b="1">
                <a:solidFill>
                  <a:srgbClr val="000000"/>
                </a:solidFill>
                <a:latin typeface="Poppins Bold"/>
                <a:ea typeface="Poppins Bold"/>
                <a:cs typeface="Poppins Bold"/>
                <a:sym typeface="Poppins Bold"/>
              </a:rPr>
              <a:t>Segurança no MQTT</a:t>
            </a:r>
          </a:p>
        </p:txBody>
      </p:sp>
      <p:sp>
        <p:nvSpPr>
          <p:cNvPr id="11" name="TextBox 11"/>
          <p:cNvSpPr txBox="1"/>
          <p:nvPr/>
        </p:nvSpPr>
        <p:spPr>
          <a:xfrm>
            <a:off x="1213955" y="2102186"/>
            <a:ext cx="10217987" cy="843915"/>
          </a:xfrm>
          <a:prstGeom prst="rect">
            <a:avLst/>
          </a:prstGeom>
        </p:spPr>
        <p:txBody>
          <a:bodyPr lIns="0" tIns="0" rIns="0" bIns="0" rtlCol="0" anchor="t">
            <a:spAutoFit/>
          </a:bodyPr>
          <a:lstStyle/>
          <a:p>
            <a:pPr algn="l">
              <a:lnSpc>
                <a:spcPts val="3359"/>
              </a:lnSpc>
              <a:spcBef>
                <a:spcPct val="0"/>
              </a:spcBef>
            </a:pPr>
            <a:r>
              <a:rPr lang="en-US" sz="2400">
                <a:solidFill>
                  <a:srgbClr val="000000"/>
                </a:solidFill>
                <a:latin typeface="Poppins"/>
                <a:ea typeface="Poppins"/>
                <a:cs typeface="Poppins"/>
                <a:sym typeface="Poppins"/>
              </a:rPr>
              <a:t>Por padrão, o MQTT foi projetado para ser leve e eficiente, mas isso não significa que ele não tenha segurança embutida</a:t>
            </a:r>
          </a:p>
        </p:txBody>
      </p:sp>
      <p:sp>
        <p:nvSpPr>
          <p:cNvPr id="12" name="TextBox 12"/>
          <p:cNvSpPr txBox="1"/>
          <p:nvPr/>
        </p:nvSpPr>
        <p:spPr>
          <a:xfrm>
            <a:off x="1640996" y="4509079"/>
            <a:ext cx="3085081" cy="314010"/>
          </a:xfrm>
          <a:prstGeom prst="rect">
            <a:avLst/>
          </a:prstGeom>
        </p:spPr>
        <p:txBody>
          <a:bodyPr lIns="0" tIns="0" rIns="0" bIns="0" rtlCol="0" anchor="t">
            <a:spAutoFit/>
          </a:bodyPr>
          <a:lstStyle/>
          <a:p>
            <a:pPr algn="l">
              <a:lnSpc>
                <a:spcPts val="2372"/>
              </a:lnSpc>
            </a:pPr>
            <a:r>
              <a:rPr lang="en-US" sz="2100" b="1">
                <a:solidFill>
                  <a:srgbClr val="FFFFFF"/>
                </a:solidFill>
                <a:latin typeface="Poppins Ultra-Bold"/>
                <a:ea typeface="Poppins Ultra-Bold"/>
                <a:cs typeface="Poppins Ultra-Bold"/>
                <a:sym typeface="Poppins Ultra-Bold"/>
              </a:rPr>
              <a:t>Criptografia no MQTT</a:t>
            </a:r>
          </a:p>
        </p:txBody>
      </p:sp>
      <p:sp>
        <p:nvSpPr>
          <p:cNvPr id="13" name="TextBox 13"/>
          <p:cNvSpPr txBox="1"/>
          <p:nvPr/>
        </p:nvSpPr>
        <p:spPr>
          <a:xfrm>
            <a:off x="1640996" y="5319923"/>
            <a:ext cx="2899861" cy="609351"/>
          </a:xfrm>
          <a:prstGeom prst="rect">
            <a:avLst/>
          </a:prstGeom>
        </p:spPr>
        <p:txBody>
          <a:bodyPr lIns="0" tIns="0" rIns="0" bIns="0" rtlCol="0" anchor="t">
            <a:spAutoFit/>
          </a:bodyPr>
          <a:lstStyle/>
          <a:p>
            <a:pPr algn="l">
              <a:lnSpc>
                <a:spcPts val="2372"/>
              </a:lnSpc>
            </a:pPr>
            <a:r>
              <a:rPr lang="en-US" sz="2100" b="1">
                <a:solidFill>
                  <a:srgbClr val="FFFFFF"/>
                </a:solidFill>
                <a:latin typeface="Poppins Ultra-Bold"/>
                <a:ea typeface="Poppins Ultra-Bold"/>
                <a:cs typeface="Poppins Ultra-Bold"/>
                <a:sym typeface="Poppins Ultra-Bold"/>
              </a:rPr>
              <a:t>Controle de Acesso a Tópicos</a:t>
            </a:r>
          </a:p>
        </p:txBody>
      </p:sp>
      <p:sp>
        <p:nvSpPr>
          <p:cNvPr id="14" name="TextBox 14"/>
          <p:cNvSpPr txBox="1"/>
          <p:nvPr/>
        </p:nvSpPr>
        <p:spPr>
          <a:xfrm>
            <a:off x="5526177" y="4342320"/>
            <a:ext cx="5506030" cy="648238"/>
          </a:xfrm>
          <a:prstGeom prst="rect">
            <a:avLst/>
          </a:prstGeom>
        </p:spPr>
        <p:txBody>
          <a:bodyPr lIns="0" tIns="0" rIns="0" bIns="0" rtlCol="0" anchor="t">
            <a:spAutoFit/>
          </a:bodyPr>
          <a:lstStyle/>
          <a:p>
            <a:pPr algn="l">
              <a:lnSpc>
                <a:spcPts val="2481"/>
              </a:lnSpc>
            </a:pPr>
            <a:r>
              <a:rPr lang="en-US" sz="2195" b="1">
                <a:solidFill>
                  <a:srgbClr val="FFFFFF"/>
                </a:solidFill>
                <a:latin typeface="Poppins Semi-Bold"/>
                <a:ea typeface="Poppins Semi-Bold"/>
                <a:cs typeface="Poppins Semi-Bold"/>
                <a:sym typeface="Poppins Semi-Bold"/>
              </a:rPr>
              <a:t>Criptografar os dados enviados entre clientes e o broker</a:t>
            </a:r>
          </a:p>
        </p:txBody>
      </p:sp>
      <p:sp>
        <p:nvSpPr>
          <p:cNvPr id="15" name="TextBox 15"/>
          <p:cNvSpPr txBox="1"/>
          <p:nvPr/>
        </p:nvSpPr>
        <p:spPr>
          <a:xfrm>
            <a:off x="5524286" y="5300479"/>
            <a:ext cx="5319960" cy="648238"/>
          </a:xfrm>
          <a:prstGeom prst="rect">
            <a:avLst/>
          </a:prstGeom>
        </p:spPr>
        <p:txBody>
          <a:bodyPr lIns="0" tIns="0" rIns="0" bIns="0" rtlCol="0" anchor="t">
            <a:spAutoFit/>
          </a:bodyPr>
          <a:lstStyle/>
          <a:p>
            <a:pPr algn="l">
              <a:lnSpc>
                <a:spcPts val="2481"/>
              </a:lnSpc>
            </a:pPr>
            <a:r>
              <a:rPr lang="en-US" sz="2195" b="1">
                <a:solidFill>
                  <a:srgbClr val="FFFFFF"/>
                </a:solidFill>
                <a:latin typeface="Poppins Semi-Bold"/>
                <a:ea typeface="Poppins Semi-Bold"/>
                <a:cs typeface="Poppins Semi-Bold"/>
                <a:sym typeface="Poppins Semi-Bold"/>
              </a:rPr>
              <a:t>Acesso irrestrito a todos os tópicos MQTT.</a:t>
            </a:r>
          </a:p>
        </p:txBody>
      </p:sp>
      <p:sp>
        <p:nvSpPr>
          <p:cNvPr id="16" name="TextBox 16"/>
          <p:cNvSpPr txBox="1"/>
          <p:nvPr/>
        </p:nvSpPr>
        <p:spPr>
          <a:xfrm>
            <a:off x="1640996" y="3441093"/>
            <a:ext cx="3085081" cy="609351"/>
          </a:xfrm>
          <a:prstGeom prst="rect">
            <a:avLst/>
          </a:prstGeom>
        </p:spPr>
        <p:txBody>
          <a:bodyPr lIns="0" tIns="0" rIns="0" bIns="0" rtlCol="0" anchor="t">
            <a:spAutoFit/>
          </a:bodyPr>
          <a:lstStyle/>
          <a:p>
            <a:pPr algn="l">
              <a:lnSpc>
                <a:spcPts val="2372"/>
              </a:lnSpc>
            </a:pPr>
            <a:r>
              <a:rPr lang="en-US" sz="2100" b="1">
                <a:solidFill>
                  <a:srgbClr val="FFFFFF"/>
                </a:solidFill>
                <a:latin typeface="Poppins Ultra-Bold"/>
                <a:ea typeface="Poppins Ultra-Bold"/>
                <a:cs typeface="Poppins Ultra-Bold"/>
                <a:sym typeface="Poppins Ultra-Bold"/>
              </a:rPr>
              <a:t>Autenticação no MQTT</a:t>
            </a:r>
          </a:p>
        </p:txBody>
      </p:sp>
      <p:sp>
        <p:nvSpPr>
          <p:cNvPr id="17" name="TextBox 17"/>
          <p:cNvSpPr txBox="1"/>
          <p:nvPr/>
        </p:nvSpPr>
        <p:spPr>
          <a:xfrm>
            <a:off x="5526177" y="3421649"/>
            <a:ext cx="3884565" cy="648238"/>
          </a:xfrm>
          <a:prstGeom prst="rect">
            <a:avLst/>
          </a:prstGeom>
        </p:spPr>
        <p:txBody>
          <a:bodyPr lIns="0" tIns="0" rIns="0" bIns="0" rtlCol="0" anchor="t">
            <a:spAutoFit/>
          </a:bodyPr>
          <a:lstStyle/>
          <a:p>
            <a:pPr algn="l">
              <a:lnSpc>
                <a:spcPts val="2481"/>
              </a:lnSpc>
            </a:pPr>
            <a:r>
              <a:rPr lang="en-US" sz="2195" b="1">
                <a:solidFill>
                  <a:srgbClr val="FFFFFF"/>
                </a:solidFill>
                <a:latin typeface="Poppins Semi-Bold"/>
                <a:ea typeface="Poppins Semi-Bold"/>
                <a:cs typeface="Poppins Semi-Bold"/>
                <a:sym typeface="Poppins Semi-Bold"/>
              </a:rPr>
              <a:t>Exigir um usuário e senha na conexão</a:t>
            </a:r>
          </a:p>
        </p:txBody>
      </p:sp>
      <p:grpSp>
        <p:nvGrpSpPr>
          <p:cNvPr id="18" name="Group 18"/>
          <p:cNvGrpSpPr/>
          <p:nvPr/>
        </p:nvGrpSpPr>
        <p:grpSpPr>
          <a:xfrm>
            <a:off x="1213955" y="6548835"/>
            <a:ext cx="4141902" cy="529474"/>
            <a:chOff x="0" y="0"/>
            <a:chExt cx="5522537" cy="705965"/>
          </a:xfrm>
        </p:grpSpPr>
        <p:sp>
          <p:nvSpPr>
            <p:cNvPr id="19" name="Freeform 19"/>
            <p:cNvSpPr/>
            <p:nvPr/>
          </p:nvSpPr>
          <p:spPr>
            <a:xfrm>
              <a:off x="0" y="0"/>
              <a:ext cx="705965" cy="705965"/>
            </a:xfrm>
            <a:custGeom>
              <a:avLst/>
              <a:gdLst/>
              <a:ahLst/>
              <a:cxnLst/>
              <a:rect l="l" t="t" r="r" b="b"/>
              <a:pathLst>
                <a:path w="705965" h="705965">
                  <a:moveTo>
                    <a:pt x="0" y="0"/>
                  </a:moveTo>
                  <a:lnTo>
                    <a:pt x="705965" y="0"/>
                  </a:lnTo>
                  <a:lnTo>
                    <a:pt x="705965" y="705965"/>
                  </a:lnTo>
                  <a:lnTo>
                    <a:pt x="0" y="7059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20" name="TextBox 20"/>
            <p:cNvSpPr txBox="1"/>
            <p:nvPr/>
          </p:nvSpPr>
          <p:spPr>
            <a:xfrm>
              <a:off x="841616" y="74262"/>
              <a:ext cx="4680920" cy="544107"/>
            </a:xfrm>
            <a:prstGeom prst="rect">
              <a:avLst/>
            </a:prstGeom>
          </p:spPr>
          <p:txBody>
            <a:bodyPr lIns="0" tIns="0" rIns="0" bIns="0" rtlCol="0" anchor="t">
              <a:spAutoFit/>
            </a:bodyPr>
            <a:lstStyle/>
            <a:p>
              <a:pPr algn="l">
                <a:lnSpc>
                  <a:spcPts val="3359"/>
                </a:lnSpc>
              </a:pPr>
              <a:r>
                <a:rPr lang="en-US" sz="2399" b="1">
                  <a:solidFill>
                    <a:srgbClr val="000000"/>
                  </a:solidFill>
                  <a:latin typeface="Poppins Semi-Bold"/>
                  <a:ea typeface="Poppins Semi-Bold"/>
                  <a:cs typeface="Poppins Semi-Bold"/>
                  <a:sym typeface="Poppins Semi-Bold"/>
                </a:rPr>
                <a:t>Habilitar Autenticação</a:t>
              </a:r>
            </a:p>
          </p:txBody>
        </p:sp>
      </p:grpSp>
      <p:grpSp>
        <p:nvGrpSpPr>
          <p:cNvPr id="21" name="Group 21"/>
          <p:cNvGrpSpPr/>
          <p:nvPr/>
        </p:nvGrpSpPr>
        <p:grpSpPr>
          <a:xfrm>
            <a:off x="1213955" y="7354534"/>
            <a:ext cx="4141902" cy="529474"/>
            <a:chOff x="0" y="0"/>
            <a:chExt cx="5522537" cy="705965"/>
          </a:xfrm>
        </p:grpSpPr>
        <p:sp>
          <p:nvSpPr>
            <p:cNvPr id="22" name="Freeform 22"/>
            <p:cNvSpPr/>
            <p:nvPr/>
          </p:nvSpPr>
          <p:spPr>
            <a:xfrm>
              <a:off x="0" y="0"/>
              <a:ext cx="705965" cy="705965"/>
            </a:xfrm>
            <a:custGeom>
              <a:avLst/>
              <a:gdLst/>
              <a:ahLst/>
              <a:cxnLst/>
              <a:rect l="l" t="t" r="r" b="b"/>
              <a:pathLst>
                <a:path w="705965" h="705965">
                  <a:moveTo>
                    <a:pt x="0" y="0"/>
                  </a:moveTo>
                  <a:lnTo>
                    <a:pt x="705965" y="0"/>
                  </a:lnTo>
                  <a:lnTo>
                    <a:pt x="705965" y="705965"/>
                  </a:lnTo>
                  <a:lnTo>
                    <a:pt x="0" y="7059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23" name="TextBox 23"/>
            <p:cNvSpPr txBox="1"/>
            <p:nvPr/>
          </p:nvSpPr>
          <p:spPr>
            <a:xfrm>
              <a:off x="841616" y="74262"/>
              <a:ext cx="4680920" cy="544107"/>
            </a:xfrm>
            <a:prstGeom prst="rect">
              <a:avLst/>
            </a:prstGeom>
          </p:spPr>
          <p:txBody>
            <a:bodyPr lIns="0" tIns="0" rIns="0" bIns="0" rtlCol="0" anchor="t">
              <a:spAutoFit/>
            </a:bodyPr>
            <a:lstStyle/>
            <a:p>
              <a:pPr algn="l">
                <a:lnSpc>
                  <a:spcPts val="3359"/>
                </a:lnSpc>
              </a:pPr>
              <a:r>
                <a:rPr lang="en-US" sz="2399" b="1">
                  <a:solidFill>
                    <a:srgbClr val="000000"/>
                  </a:solidFill>
                  <a:latin typeface="Poppins Semi-Bold"/>
                  <a:ea typeface="Poppins Semi-Bold"/>
                  <a:cs typeface="Poppins Semi-Bold"/>
                  <a:sym typeface="Poppins Semi-Bold"/>
                </a:rPr>
                <a:t>Usar TLS/SSL</a:t>
              </a:r>
            </a:p>
          </p:txBody>
        </p:sp>
      </p:grpSp>
      <p:grpSp>
        <p:nvGrpSpPr>
          <p:cNvPr id="24" name="Group 24"/>
          <p:cNvGrpSpPr/>
          <p:nvPr/>
        </p:nvGrpSpPr>
        <p:grpSpPr>
          <a:xfrm>
            <a:off x="6393708" y="6548835"/>
            <a:ext cx="5038234" cy="529474"/>
            <a:chOff x="0" y="0"/>
            <a:chExt cx="6717645" cy="705965"/>
          </a:xfrm>
        </p:grpSpPr>
        <p:sp>
          <p:nvSpPr>
            <p:cNvPr id="25" name="Freeform 25"/>
            <p:cNvSpPr/>
            <p:nvPr/>
          </p:nvSpPr>
          <p:spPr>
            <a:xfrm>
              <a:off x="0" y="0"/>
              <a:ext cx="705965" cy="705965"/>
            </a:xfrm>
            <a:custGeom>
              <a:avLst/>
              <a:gdLst/>
              <a:ahLst/>
              <a:cxnLst/>
              <a:rect l="l" t="t" r="r" b="b"/>
              <a:pathLst>
                <a:path w="705965" h="705965">
                  <a:moveTo>
                    <a:pt x="0" y="0"/>
                  </a:moveTo>
                  <a:lnTo>
                    <a:pt x="705965" y="0"/>
                  </a:lnTo>
                  <a:lnTo>
                    <a:pt x="705965" y="705965"/>
                  </a:lnTo>
                  <a:lnTo>
                    <a:pt x="0" y="7059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26" name="TextBox 26"/>
            <p:cNvSpPr txBox="1"/>
            <p:nvPr/>
          </p:nvSpPr>
          <p:spPr>
            <a:xfrm>
              <a:off x="841616" y="74262"/>
              <a:ext cx="5876029" cy="544107"/>
            </a:xfrm>
            <a:prstGeom prst="rect">
              <a:avLst/>
            </a:prstGeom>
          </p:spPr>
          <p:txBody>
            <a:bodyPr lIns="0" tIns="0" rIns="0" bIns="0" rtlCol="0" anchor="t">
              <a:spAutoFit/>
            </a:bodyPr>
            <a:lstStyle/>
            <a:p>
              <a:pPr algn="l">
                <a:lnSpc>
                  <a:spcPts val="3359"/>
                </a:lnSpc>
              </a:pPr>
              <a:r>
                <a:rPr lang="en-US" sz="2399" b="1">
                  <a:solidFill>
                    <a:srgbClr val="000000"/>
                  </a:solidFill>
                  <a:latin typeface="Poppins Semi-Bold"/>
                  <a:ea typeface="Poppins Semi-Bold"/>
                  <a:cs typeface="Poppins Semi-Bold"/>
                  <a:sym typeface="Poppins Semi-Bold"/>
                </a:rPr>
                <a:t>Controlar Acesso a Tópicos</a:t>
              </a:r>
            </a:p>
          </p:txBody>
        </p:sp>
      </p:grpSp>
      <p:grpSp>
        <p:nvGrpSpPr>
          <p:cNvPr id="27" name="Group 27"/>
          <p:cNvGrpSpPr/>
          <p:nvPr/>
        </p:nvGrpSpPr>
        <p:grpSpPr>
          <a:xfrm>
            <a:off x="6393708" y="7354534"/>
            <a:ext cx="4141902" cy="529474"/>
            <a:chOff x="0" y="0"/>
            <a:chExt cx="5522537" cy="705965"/>
          </a:xfrm>
        </p:grpSpPr>
        <p:sp>
          <p:nvSpPr>
            <p:cNvPr id="28" name="Freeform 28"/>
            <p:cNvSpPr/>
            <p:nvPr/>
          </p:nvSpPr>
          <p:spPr>
            <a:xfrm>
              <a:off x="0" y="0"/>
              <a:ext cx="705965" cy="705965"/>
            </a:xfrm>
            <a:custGeom>
              <a:avLst/>
              <a:gdLst/>
              <a:ahLst/>
              <a:cxnLst/>
              <a:rect l="l" t="t" r="r" b="b"/>
              <a:pathLst>
                <a:path w="705965" h="705965">
                  <a:moveTo>
                    <a:pt x="0" y="0"/>
                  </a:moveTo>
                  <a:lnTo>
                    <a:pt x="705965" y="0"/>
                  </a:lnTo>
                  <a:lnTo>
                    <a:pt x="705965" y="705965"/>
                  </a:lnTo>
                  <a:lnTo>
                    <a:pt x="0" y="70596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29" name="TextBox 29"/>
            <p:cNvSpPr txBox="1"/>
            <p:nvPr/>
          </p:nvSpPr>
          <p:spPr>
            <a:xfrm>
              <a:off x="841616" y="74262"/>
              <a:ext cx="4680920" cy="544107"/>
            </a:xfrm>
            <a:prstGeom prst="rect">
              <a:avLst/>
            </a:prstGeom>
          </p:spPr>
          <p:txBody>
            <a:bodyPr lIns="0" tIns="0" rIns="0" bIns="0" rtlCol="0" anchor="t">
              <a:spAutoFit/>
            </a:bodyPr>
            <a:lstStyle/>
            <a:p>
              <a:pPr algn="l">
                <a:lnSpc>
                  <a:spcPts val="3359"/>
                </a:lnSpc>
              </a:pPr>
              <a:r>
                <a:rPr lang="en-US" sz="2399" b="1">
                  <a:solidFill>
                    <a:srgbClr val="000000"/>
                  </a:solidFill>
                  <a:latin typeface="Poppins Semi-Bold"/>
                  <a:ea typeface="Poppins Semi-Bold"/>
                  <a:cs typeface="Poppins Semi-Bold"/>
                  <a:sym typeface="Poppins Semi-Bold"/>
                </a:rPr>
                <a:t>Monitorar Conexões</a:t>
              </a:r>
            </a:p>
          </p:txBody>
        </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rot="-5400000">
            <a:off x="10162246" y="97072"/>
            <a:ext cx="10287000" cy="10092857"/>
            <a:chOff x="0" y="0"/>
            <a:chExt cx="2709333" cy="2658201"/>
          </a:xfrm>
        </p:grpSpPr>
        <p:sp>
          <p:nvSpPr>
            <p:cNvPr id="3" name="Freeform 3"/>
            <p:cNvSpPr/>
            <p:nvPr/>
          </p:nvSpPr>
          <p:spPr>
            <a:xfrm>
              <a:off x="0" y="0"/>
              <a:ext cx="2709333" cy="2658201"/>
            </a:xfrm>
            <a:custGeom>
              <a:avLst/>
              <a:gdLst/>
              <a:ahLst/>
              <a:cxnLst/>
              <a:rect l="l" t="t" r="r" b="b"/>
              <a:pathLst>
                <a:path w="2709333" h="2658201">
                  <a:moveTo>
                    <a:pt x="0" y="0"/>
                  </a:moveTo>
                  <a:lnTo>
                    <a:pt x="2709333" y="0"/>
                  </a:lnTo>
                  <a:lnTo>
                    <a:pt x="2709333" y="2658201"/>
                  </a:lnTo>
                  <a:lnTo>
                    <a:pt x="0" y="2658201"/>
                  </a:lnTo>
                  <a:close/>
                </a:path>
              </a:pathLst>
            </a:custGeom>
            <a:gradFill rotWithShape="1">
              <a:gsLst>
                <a:gs pos="0">
                  <a:srgbClr val="000000">
                    <a:alpha val="100000"/>
                  </a:srgbClr>
                </a:gs>
                <a:gs pos="100000">
                  <a:srgbClr val="65CED1">
                    <a:alpha val="100000"/>
                  </a:srgbClr>
                </a:gs>
              </a:gsLst>
              <a:lin ang="2700000"/>
            </a:gradFill>
            <a:ln cap="sq">
              <a:noFill/>
              <a:prstDash val="solid"/>
              <a:miter/>
            </a:ln>
          </p:spPr>
          <p:txBody>
            <a:bodyPr/>
            <a:lstStyle/>
            <a:p>
              <a:endParaRPr lang="pt-BR"/>
            </a:p>
          </p:txBody>
        </p:sp>
        <p:sp>
          <p:nvSpPr>
            <p:cNvPr id="4" name="TextBox 4"/>
            <p:cNvSpPr txBox="1"/>
            <p:nvPr/>
          </p:nvSpPr>
          <p:spPr>
            <a:xfrm>
              <a:off x="0" y="-57150"/>
              <a:ext cx="2709333" cy="2715351"/>
            </a:xfrm>
            <a:prstGeom prst="rect">
              <a:avLst/>
            </a:prstGeom>
          </p:spPr>
          <p:txBody>
            <a:bodyPr lIns="50800" tIns="50800" rIns="50800" bIns="50800" rtlCol="0" anchor="ctr"/>
            <a:lstStyle/>
            <a:p>
              <a:pPr marL="0" lvl="0" indent="0" algn="ctr">
                <a:lnSpc>
                  <a:spcPts val="3447"/>
                </a:lnSpc>
                <a:spcBef>
                  <a:spcPct val="0"/>
                </a:spcBef>
              </a:pPr>
              <a:endParaRPr/>
            </a:p>
          </p:txBody>
        </p:sp>
      </p:grpSp>
      <p:sp>
        <p:nvSpPr>
          <p:cNvPr id="5" name="AutoShape 5"/>
          <p:cNvSpPr/>
          <p:nvPr/>
        </p:nvSpPr>
        <p:spPr>
          <a:xfrm flipV="1">
            <a:off x="9359802" y="4337690"/>
            <a:ext cx="6234569" cy="0"/>
          </a:xfrm>
          <a:prstGeom prst="line">
            <a:avLst/>
          </a:prstGeom>
          <a:ln w="28575" cap="flat">
            <a:solidFill>
              <a:srgbClr val="FFFFFF"/>
            </a:solidFill>
            <a:prstDash val="solid"/>
            <a:headEnd type="none" w="sm" len="sm"/>
            <a:tailEnd type="none" w="sm" len="sm"/>
          </a:ln>
        </p:spPr>
        <p:txBody>
          <a:bodyPr/>
          <a:lstStyle/>
          <a:p>
            <a:endParaRPr lang="pt-BR"/>
          </a:p>
        </p:txBody>
      </p:sp>
      <p:sp>
        <p:nvSpPr>
          <p:cNvPr id="6" name="AutoShape 6"/>
          <p:cNvSpPr/>
          <p:nvPr/>
        </p:nvSpPr>
        <p:spPr>
          <a:xfrm>
            <a:off x="9359802" y="5928624"/>
            <a:ext cx="6234569" cy="0"/>
          </a:xfrm>
          <a:prstGeom prst="line">
            <a:avLst/>
          </a:prstGeom>
          <a:ln w="28575" cap="flat">
            <a:solidFill>
              <a:srgbClr val="FFFFFF"/>
            </a:solidFill>
            <a:prstDash val="solid"/>
            <a:headEnd type="none" w="sm" len="sm"/>
            <a:tailEnd type="none" w="sm" len="sm"/>
          </a:ln>
        </p:spPr>
        <p:txBody>
          <a:bodyPr/>
          <a:lstStyle/>
          <a:p>
            <a:endParaRPr lang="pt-BR"/>
          </a:p>
        </p:txBody>
      </p:sp>
      <p:sp>
        <p:nvSpPr>
          <p:cNvPr id="7" name="AutoShape 7"/>
          <p:cNvSpPr/>
          <p:nvPr/>
        </p:nvSpPr>
        <p:spPr>
          <a:xfrm>
            <a:off x="9359802" y="7519558"/>
            <a:ext cx="6234569" cy="0"/>
          </a:xfrm>
          <a:prstGeom prst="line">
            <a:avLst/>
          </a:prstGeom>
          <a:ln w="28575" cap="flat">
            <a:solidFill>
              <a:srgbClr val="FFFFFF"/>
            </a:solidFill>
            <a:prstDash val="solid"/>
            <a:headEnd type="none" w="sm" len="sm"/>
            <a:tailEnd type="none" w="sm" len="sm"/>
          </a:ln>
        </p:spPr>
        <p:txBody>
          <a:bodyPr/>
          <a:lstStyle/>
          <a:p>
            <a:endParaRPr lang="pt-BR"/>
          </a:p>
        </p:txBody>
      </p:sp>
      <p:sp>
        <p:nvSpPr>
          <p:cNvPr id="8" name="AutoShape 8"/>
          <p:cNvSpPr/>
          <p:nvPr/>
        </p:nvSpPr>
        <p:spPr>
          <a:xfrm flipV="1">
            <a:off x="9359802" y="9210838"/>
            <a:ext cx="6234569" cy="0"/>
          </a:xfrm>
          <a:prstGeom prst="line">
            <a:avLst/>
          </a:prstGeom>
          <a:ln w="28575" cap="flat">
            <a:solidFill>
              <a:srgbClr val="FFFFFF"/>
            </a:solidFill>
            <a:prstDash val="solid"/>
            <a:headEnd type="none" w="sm" len="sm"/>
            <a:tailEnd type="none" w="sm" len="sm"/>
          </a:ln>
        </p:spPr>
        <p:txBody>
          <a:bodyPr/>
          <a:lstStyle/>
          <a:p>
            <a:endParaRPr lang="pt-BR"/>
          </a:p>
        </p:txBody>
      </p:sp>
      <p:sp>
        <p:nvSpPr>
          <p:cNvPr id="9" name="AutoShape 9"/>
          <p:cNvSpPr/>
          <p:nvPr/>
        </p:nvSpPr>
        <p:spPr>
          <a:xfrm>
            <a:off x="1761915" y="4337690"/>
            <a:ext cx="8497403" cy="0"/>
          </a:xfrm>
          <a:prstGeom prst="line">
            <a:avLst/>
          </a:prstGeom>
          <a:ln w="28575" cap="flat">
            <a:solidFill>
              <a:srgbClr val="000000"/>
            </a:solidFill>
            <a:prstDash val="solid"/>
            <a:headEnd type="none" w="sm" len="sm"/>
            <a:tailEnd type="none" w="sm" len="sm"/>
          </a:ln>
        </p:spPr>
        <p:txBody>
          <a:bodyPr/>
          <a:lstStyle/>
          <a:p>
            <a:endParaRPr lang="pt-BR"/>
          </a:p>
        </p:txBody>
      </p:sp>
      <p:sp>
        <p:nvSpPr>
          <p:cNvPr id="10" name="AutoShape 10"/>
          <p:cNvSpPr/>
          <p:nvPr/>
        </p:nvSpPr>
        <p:spPr>
          <a:xfrm>
            <a:off x="1761915" y="5928624"/>
            <a:ext cx="8497403" cy="0"/>
          </a:xfrm>
          <a:prstGeom prst="line">
            <a:avLst/>
          </a:prstGeom>
          <a:ln w="28575" cap="flat">
            <a:solidFill>
              <a:srgbClr val="000000"/>
            </a:solidFill>
            <a:prstDash val="solid"/>
            <a:headEnd type="none" w="sm" len="sm"/>
            <a:tailEnd type="none" w="sm" len="sm"/>
          </a:ln>
        </p:spPr>
        <p:txBody>
          <a:bodyPr/>
          <a:lstStyle/>
          <a:p>
            <a:endParaRPr lang="pt-BR"/>
          </a:p>
        </p:txBody>
      </p:sp>
      <p:sp>
        <p:nvSpPr>
          <p:cNvPr id="11" name="AutoShape 11"/>
          <p:cNvSpPr/>
          <p:nvPr/>
        </p:nvSpPr>
        <p:spPr>
          <a:xfrm>
            <a:off x="1761915" y="7519558"/>
            <a:ext cx="8497403" cy="0"/>
          </a:xfrm>
          <a:prstGeom prst="line">
            <a:avLst/>
          </a:prstGeom>
          <a:ln w="28575" cap="flat">
            <a:solidFill>
              <a:srgbClr val="000000"/>
            </a:solidFill>
            <a:prstDash val="solid"/>
            <a:headEnd type="none" w="sm" len="sm"/>
            <a:tailEnd type="none" w="sm" len="sm"/>
          </a:ln>
        </p:spPr>
        <p:txBody>
          <a:bodyPr/>
          <a:lstStyle/>
          <a:p>
            <a:endParaRPr lang="pt-BR"/>
          </a:p>
        </p:txBody>
      </p:sp>
      <p:sp>
        <p:nvSpPr>
          <p:cNvPr id="12" name="AutoShape 12"/>
          <p:cNvSpPr/>
          <p:nvPr/>
        </p:nvSpPr>
        <p:spPr>
          <a:xfrm>
            <a:off x="1761915" y="9210838"/>
            <a:ext cx="8497403" cy="0"/>
          </a:xfrm>
          <a:prstGeom prst="line">
            <a:avLst/>
          </a:prstGeom>
          <a:ln w="28575" cap="flat">
            <a:solidFill>
              <a:srgbClr val="000000"/>
            </a:solidFill>
            <a:prstDash val="solid"/>
            <a:headEnd type="none" w="sm" len="sm"/>
            <a:tailEnd type="none" w="sm" len="sm"/>
          </a:ln>
        </p:spPr>
        <p:txBody>
          <a:bodyPr/>
          <a:lstStyle/>
          <a:p>
            <a:endParaRPr lang="pt-BR"/>
          </a:p>
        </p:txBody>
      </p:sp>
      <p:grpSp>
        <p:nvGrpSpPr>
          <p:cNvPr id="13" name="Group 13"/>
          <p:cNvGrpSpPr/>
          <p:nvPr/>
        </p:nvGrpSpPr>
        <p:grpSpPr>
          <a:xfrm>
            <a:off x="1582467" y="5759415"/>
            <a:ext cx="1411613" cy="338418"/>
            <a:chOff x="0" y="0"/>
            <a:chExt cx="465702" cy="111647"/>
          </a:xfrm>
        </p:grpSpPr>
        <p:sp>
          <p:nvSpPr>
            <p:cNvPr id="14" name="Freeform 14"/>
            <p:cNvSpPr/>
            <p:nvPr/>
          </p:nvSpPr>
          <p:spPr>
            <a:xfrm>
              <a:off x="0" y="0"/>
              <a:ext cx="465702" cy="111647"/>
            </a:xfrm>
            <a:custGeom>
              <a:avLst/>
              <a:gdLst/>
              <a:ahLst/>
              <a:cxnLst/>
              <a:rect l="l" t="t" r="r" b="b"/>
              <a:pathLst>
                <a:path w="465702" h="111647">
                  <a:moveTo>
                    <a:pt x="55823" y="0"/>
                  </a:moveTo>
                  <a:lnTo>
                    <a:pt x="409879" y="0"/>
                  </a:lnTo>
                  <a:cubicBezTo>
                    <a:pt x="440709" y="0"/>
                    <a:pt x="465702" y="24993"/>
                    <a:pt x="465702" y="55823"/>
                  </a:cubicBezTo>
                  <a:lnTo>
                    <a:pt x="465702" y="55823"/>
                  </a:lnTo>
                  <a:cubicBezTo>
                    <a:pt x="465702" y="70629"/>
                    <a:pt x="459821" y="84828"/>
                    <a:pt x="449352" y="95296"/>
                  </a:cubicBezTo>
                  <a:cubicBezTo>
                    <a:pt x="438883" y="105765"/>
                    <a:pt x="424684" y="111647"/>
                    <a:pt x="409879" y="111647"/>
                  </a:cubicBezTo>
                  <a:lnTo>
                    <a:pt x="55823" y="111647"/>
                  </a:lnTo>
                  <a:cubicBezTo>
                    <a:pt x="24993" y="111647"/>
                    <a:pt x="0" y="86654"/>
                    <a:pt x="0" y="55823"/>
                  </a:cubicBezTo>
                  <a:lnTo>
                    <a:pt x="0" y="55823"/>
                  </a:lnTo>
                  <a:cubicBezTo>
                    <a:pt x="0" y="24993"/>
                    <a:pt x="24993" y="0"/>
                    <a:pt x="55823" y="0"/>
                  </a:cubicBezTo>
                  <a:close/>
                </a:path>
              </a:pathLst>
            </a:custGeom>
            <a:gradFill rotWithShape="1">
              <a:gsLst>
                <a:gs pos="0">
                  <a:srgbClr val="65CED1">
                    <a:alpha val="100000"/>
                  </a:srgbClr>
                </a:gs>
                <a:gs pos="100000">
                  <a:srgbClr val="1F4E4F">
                    <a:alpha val="100000"/>
                  </a:srgbClr>
                </a:gs>
              </a:gsLst>
              <a:lin ang="2700000"/>
            </a:gradFill>
          </p:spPr>
          <p:txBody>
            <a:bodyPr/>
            <a:lstStyle/>
            <a:p>
              <a:endParaRPr lang="pt-BR"/>
            </a:p>
          </p:txBody>
        </p:sp>
        <p:sp>
          <p:nvSpPr>
            <p:cNvPr id="15" name="TextBox 15"/>
            <p:cNvSpPr txBox="1"/>
            <p:nvPr/>
          </p:nvSpPr>
          <p:spPr>
            <a:xfrm>
              <a:off x="0" y="-57150"/>
              <a:ext cx="465702" cy="168797"/>
            </a:xfrm>
            <a:prstGeom prst="rect">
              <a:avLst/>
            </a:prstGeom>
          </p:spPr>
          <p:txBody>
            <a:bodyPr lIns="50800" tIns="50800" rIns="50800" bIns="50800" rtlCol="0" anchor="ctr"/>
            <a:lstStyle/>
            <a:p>
              <a:pPr algn="ctr">
                <a:lnSpc>
                  <a:spcPts val="3447"/>
                </a:lnSpc>
              </a:pPr>
              <a:endParaRPr/>
            </a:p>
          </p:txBody>
        </p:sp>
      </p:grpSp>
      <p:grpSp>
        <p:nvGrpSpPr>
          <p:cNvPr id="16" name="Group 16"/>
          <p:cNvGrpSpPr/>
          <p:nvPr/>
        </p:nvGrpSpPr>
        <p:grpSpPr>
          <a:xfrm>
            <a:off x="1582467" y="7350349"/>
            <a:ext cx="1411613" cy="338418"/>
            <a:chOff x="0" y="0"/>
            <a:chExt cx="465702" cy="111647"/>
          </a:xfrm>
        </p:grpSpPr>
        <p:sp>
          <p:nvSpPr>
            <p:cNvPr id="17" name="Freeform 17"/>
            <p:cNvSpPr/>
            <p:nvPr/>
          </p:nvSpPr>
          <p:spPr>
            <a:xfrm>
              <a:off x="0" y="0"/>
              <a:ext cx="465702" cy="111647"/>
            </a:xfrm>
            <a:custGeom>
              <a:avLst/>
              <a:gdLst/>
              <a:ahLst/>
              <a:cxnLst/>
              <a:rect l="l" t="t" r="r" b="b"/>
              <a:pathLst>
                <a:path w="465702" h="111647">
                  <a:moveTo>
                    <a:pt x="55823" y="0"/>
                  </a:moveTo>
                  <a:lnTo>
                    <a:pt x="409879" y="0"/>
                  </a:lnTo>
                  <a:cubicBezTo>
                    <a:pt x="440709" y="0"/>
                    <a:pt x="465702" y="24993"/>
                    <a:pt x="465702" y="55823"/>
                  </a:cubicBezTo>
                  <a:lnTo>
                    <a:pt x="465702" y="55823"/>
                  </a:lnTo>
                  <a:cubicBezTo>
                    <a:pt x="465702" y="70629"/>
                    <a:pt x="459821" y="84828"/>
                    <a:pt x="449352" y="95296"/>
                  </a:cubicBezTo>
                  <a:cubicBezTo>
                    <a:pt x="438883" y="105765"/>
                    <a:pt x="424684" y="111647"/>
                    <a:pt x="409879" y="111647"/>
                  </a:cubicBezTo>
                  <a:lnTo>
                    <a:pt x="55823" y="111647"/>
                  </a:lnTo>
                  <a:cubicBezTo>
                    <a:pt x="24993" y="111647"/>
                    <a:pt x="0" y="86654"/>
                    <a:pt x="0" y="55823"/>
                  </a:cubicBezTo>
                  <a:lnTo>
                    <a:pt x="0" y="55823"/>
                  </a:lnTo>
                  <a:cubicBezTo>
                    <a:pt x="0" y="24993"/>
                    <a:pt x="24993" y="0"/>
                    <a:pt x="55823" y="0"/>
                  </a:cubicBezTo>
                  <a:close/>
                </a:path>
              </a:pathLst>
            </a:custGeom>
            <a:gradFill rotWithShape="1">
              <a:gsLst>
                <a:gs pos="0">
                  <a:srgbClr val="65CED1">
                    <a:alpha val="100000"/>
                  </a:srgbClr>
                </a:gs>
                <a:gs pos="100000">
                  <a:srgbClr val="1F4E4F">
                    <a:alpha val="100000"/>
                  </a:srgbClr>
                </a:gs>
              </a:gsLst>
              <a:lin ang="2700000"/>
            </a:gradFill>
          </p:spPr>
          <p:txBody>
            <a:bodyPr/>
            <a:lstStyle/>
            <a:p>
              <a:endParaRPr lang="pt-BR"/>
            </a:p>
          </p:txBody>
        </p:sp>
        <p:sp>
          <p:nvSpPr>
            <p:cNvPr id="18" name="TextBox 18"/>
            <p:cNvSpPr txBox="1"/>
            <p:nvPr/>
          </p:nvSpPr>
          <p:spPr>
            <a:xfrm>
              <a:off x="0" y="-57150"/>
              <a:ext cx="465702" cy="168797"/>
            </a:xfrm>
            <a:prstGeom prst="rect">
              <a:avLst/>
            </a:prstGeom>
          </p:spPr>
          <p:txBody>
            <a:bodyPr lIns="50800" tIns="50800" rIns="50800" bIns="50800" rtlCol="0" anchor="ctr"/>
            <a:lstStyle/>
            <a:p>
              <a:pPr algn="ctr">
                <a:lnSpc>
                  <a:spcPts val="3447"/>
                </a:lnSpc>
              </a:pPr>
              <a:endParaRPr/>
            </a:p>
          </p:txBody>
        </p:sp>
      </p:grpSp>
      <p:grpSp>
        <p:nvGrpSpPr>
          <p:cNvPr id="19" name="Group 19"/>
          <p:cNvGrpSpPr/>
          <p:nvPr/>
        </p:nvGrpSpPr>
        <p:grpSpPr>
          <a:xfrm>
            <a:off x="1582467" y="9041629"/>
            <a:ext cx="1411613" cy="338418"/>
            <a:chOff x="0" y="0"/>
            <a:chExt cx="465702" cy="111647"/>
          </a:xfrm>
        </p:grpSpPr>
        <p:sp>
          <p:nvSpPr>
            <p:cNvPr id="20" name="Freeform 20"/>
            <p:cNvSpPr/>
            <p:nvPr/>
          </p:nvSpPr>
          <p:spPr>
            <a:xfrm>
              <a:off x="0" y="0"/>
              <a:ext cx="465702" cy="111647"/>
            </a:xfrm>
            <a:custGeom>
              <a:avLst/>
              <a:gdLst/>
              <a:ahLst/>
              <a:cxnLst/>
              <a:rect l="l" t="t" r="r" b="b"/>
              <a:pathLst>
                <a:path w="465702" h="111647">
                  <a:moveTo>
                    <a:pt x="55823" y="0"/>
                  </a:moveTo>
                  <a:lnTo>
                    <a:pt x="409879" y="0"/>
                  </a:lnTo>
                  <a:cubicBezTo>
                    <a:pt x="440709" y="0"/>
                    <a:pt x="465702" y="24993"/>
                    <a:pt x="465702" y="55823"/>
                  </a:cubicBezTo>
                  <a:lnTo>
                    <a:pt x="465702" y="55823"/>
                  </a:lnTo>
                  <a:cubicBezTo>
                    <a:pt x="465702" y="70629"/>
                    <a:pt x="459821" y="84828"/>
                    <a:pt x="449352" y="95296"/>
                  </a:cubicBezTo>
                  <a:cubicBezTo>
                    <a:pt x="438883" y="105765"/>
                    <a:pt x="424684" y="111647"/>
                    <a:pt x="409879" y="111647"/>
                  </a:cubicBezTo>
                  <a:lnTo>
                    <a:pt x="55823" y="111647"/>
                  </a:lnTo>
                  <a:cubicBezTo>
                    <a:pt x="24993" y="111647"/>
                    <a:pt x="0" y="86654"/>
                    <a:pt x="0" y="55823"/>
                  </a:cubicBezTo>
                  <a:lnTo>
                    <a:pt x="0" y="55823"/>
                  </a:lnTo>
                  <a:cubicBezTo>
                    <a:pt x="0" y="24993"/>
                    <a:pt x="24993" y="0"/>
                    <a:pt x="55823" y="0"/>
                  </a:cubicBezTo>
                  <a:close/>
                </a:path>
              </a:pathLst>
            </a:custGeom>
            <a:gradFill rotWithShape="1">
              <a:gsLst>
                <a:gs pos="0">
                  <a:srgbClr val="65CED1">
                    <a:alpha val="100000"/>
                  </a:srgbClr>
                </a:gs>
                <a:gs pos="100000">
                  <a:srgbClr val="1F4E4F">
                    <a:alpha val="100000"/>
                  </a:srgbClr>
                </a:gs>
              </a:gsLst>
              <a:lin ang="2700000"/>
            </a:gradFill>
          </p:spPr>
          <p:txBody>
            <a:bodyPr/>
            <a:lstStyle/>
            <a:p>
              <a:endParaRPr lang="pt-BR"/>
            </a:p>
          </p:txBody>
        </p:sp>
        <p:sp>
          <p:nvSpPr>
            <p:cNvPr id="21" name="TextBox 21"/>
            <p:cNvSpPr txBox="1"/>
            <p:nvPr/>
          </p:nvSpPr>
          <p:spPr>
            <a:xfrm>
              <a:off x="0" y="-57150"/>
              <a:ext cx="465702" cy="168797"/>
            </a:xfrm>
            <a:prstGeom prst="rect">
              <a:avLst/>
            </a:prstGeom>
          </p:spPr>
          <p:txBody>
            <a:bodyPr lIns="50800" tIns="50800" rIns="50800" bIns="50800" rtlCol="0" anchor="ctr"/>
            <a:lstStyle/>
            <a:p>
              <a:pPr algn="ctr">
                <a:lnSpc>
                  <a:spcPts val="3447"/>
                </a:lnSpc>
              </a:pPr>
              <a:endParaRPr/>
            </a:p>
          </p:txBody>
        </p:sp>
      </p:grpSp>
      <p:grpSp>
        <p:nvGrpSpPr>
          <p:cNvPr id="22" name="Group 22"/>
          <p:cNvGrpSpPr/>
          <p:nvPr/>
        </p:nvGrpSpPr>
        <p:grpSpPr>
          <a:xfrm>
            <a:off x="1582467" y="4133088"/>
            <a:ext cx="1411613" cy="338418"/>
            <a:chOff x="0" y="0"/>
            <a:chExt cx="465702" cy="111647"/>
          </a:xfrm>
        </p:grpSpPr>
        <p:sp>
          <p:nvSpPr>
            <p:cNvPr id="23" name="Freeform 23"/>
            <p:cNvSpPr/>
            <p:nvPr/>
          </p:nvSpPr>
          <p:spPr>
            <a:xfrm>
              <a:off x="0" y="0"/>
              <a:ext cx="465702" cy="111647"/>
            </a:xfrm>
            <a:custGeom>
              <a:avLst/>
              <a:gdLst/>
              <a:ahLst/>
              <a:cxnLst/>
              <a:rect l="l" t="t" r="r" b="b"/>
              <a:pathLst>
                <a:path w="465702" h="111647">
                  <a:moveTo>
                    <a:pt x="55823" y="0"/>
                  </a:moveTo>
                  <a:lnTo>
                    <a:pt x="409879" y="0"/>
                  </a:lnTo>
                  <a:cubicBezTo>
                    <a:pt x="440709" y="0"/>
                    <a:pt x="465702" y="24993"/>
                    <a:pt x="465702" y="55823"/>
                  </a:cubicBezTo>
                  <a:lnTo>
                    <a:pt x="465702" y="55823"/>
                  </a:lnTo>
                  <a:cubicBezTo>
                    <a:pt x="465702" y="70629"/>
                    <a:pt x="459821" y="84828"/>
                    <a:pt x="449352" y="95296"/>
                  </a:cubicBezTo>
                  <a:cubicBezTo>
                    <a:pt x="438883" y="105765"/>
                    <a:pt x="424684" y="111647"/>
                    <a:pt x="409879" y="111647"/>
                  </a:cubicBezTo>
                  <a:lnTo>
                    <a:pt x="55823" y="111647"/>
                  </a:lnTo>
                  <a:cubicBezTo>
                    <a:pt x="24993" y="111647"/>
                    <a:pt x="0" y="86654"/>
                    <a:pt x="0" y="55823"/>
                  </a:cubicBezTo>
                  <a:lnTo>
                    <a:pt x="0" y="55823"/>
                  </a:lnTo>
                  <a:cubicBezTo>
                    <a:pt x="0" y="24993"/>
                    <a:pt x="24993" y="0"/>
                    <a:pt x="55823" y="0"/>
                  </a:cubicBezTo>
                  <a:close/>
                </a:path>
              </a:pathLst>
            </a:custGeom>
            <a:gradFill rotWithShape="1">
              <a:gsLst>
                <a:gs pos="0">
                  <a:srgbClr val="65CED1">
                    <a:alpha val="100000"/>
                  </a:srgbClr>
                </a:gs>
                <a:gs pos="100000">
                  <a:srgbClr val="1F4E4F">
                    <a:alpha val="100000"/>
                  </a:srgbClr>
                </a:gs>
              </a:gsLst>
              <a:lin ang="2700000"/>
            </a:gradFill>
          </p:spPr>
          <p:txBody>
            <a:bodyPr/>
            <a:lstStyle/>
            <a:p>
              <a:endParaRPr lang="pt-BR"/>
            </a:p>
          </p:txBody>
        </p:sp>
        <p:sp>
          <p:nvSpPr>
            <p:cNvPr id="24" name="TextBox 24"/>
            <p:cNvSpPr txBox="1"/>
            <p:nvPr/>
          </p:nvSpPr>
          <p:spPr>
            <a:xfrm>
              <a:off x="0" y="-57150"/>
              <a:ext cx="465702" cy="168797"/>
            </a:xfrm>
            <a:prstGeom prst="rect">
              <a:avLst/>
            </a:prstGeom>
          </p:spPr>
          <p:txBody>
            <a:bodyPr lIns="50800" tIns="50800" rIns="50800" bIns="50800" rtlCol="0" anchor="ctr"/>
            <a:lstStyle/>
            <a:p>
              <a:pPr algn="ctr">
                <a:lnSpc>
                  <a:spcPts val="3447"/>
                </a:lnSpc>
              </a:pPr>
              <a:endParaRPr/>
            </a:p>
          </p:txBody>
        </p:sp>
      </p:grpSp>
      <p:sp>
        <p:nvSpPr>
          <p:cNvPr id="25" name="TextBox 25"/>
          <p:cNvSpPr txBox="1"/>
          <p:nvPr/>
        </p:nvSpPr>
        <p:spPr>
          <a:xfrm>
            <a:off x="1028700" y="1357543"/>
            <a:ext cx="3709392" cy="934720"/>
          </a:xfrm>
          <a:prstGeom prst="rect">
            <a:avLst/>
          </a:prstGeom>
        </p:spPr>
        <p:txBody>
          <a:bodyPr lIns="0" tIns="0" rIns="0" bIns="0" rtlCol="0" anchor="t">
            <a:spAutoFit/>
          </a:bodyPr>
          <a:lstStyle/>
          <a:p>
            <a:pPr algn="ctr">
              <a:lnSpc>
                <a:spcPts val="7279"/>
              </a:lnSpc>
            </a:pPr>
            <a:r>
              <a:rPr lang="en-US" sz="5199" b="1">
                <a:solidFill>
                  <a:srgbClr val="FFFFFF"/>
                </a:solidFill>
                <a:latin typeface="Poppins Semi-Bold"/>
                <a:ea typeface="Poppins Semi-Bold"/>
                <a:cs typeface="Poppins Semi-Bold"/>
                <a:sym typeface="Poppins Semi-Bold"/>
              </a:rPr>
              <a:t>Vantagens</a:t>
            </a:r>
          </a:p>
        </p:txBody>
      </p:sp>
      <p:sp>
        <p:nvSpPr>
          <p:cNvPr id="26" name="TextBox 26"/>
          <p:cNvSpPr txBox="1"/>
          <p:nvPr/>
        </p:nvSpPr>
        <p:spPr>
          <a:xfrm>
            <a:off x="1761915" y="3149513"/>
            <a:ext cx="900317" cy="503109"/>
          </a:xfrm>
          <a:prstGeom prst="rect">
            <a:avLst/>
          </a:prstGeom>
        </p:spPr>
        <p:txBody>
          <a:bodyPr lIns="0" tIns="0" rIns="0" bIns="0" rtlCol="0" anchor="t">
            <a:spAutoFit/>
          </a:bodyPr>
          <a:lstStyle/>
          <a:p>
            <a:pPr algn="l">
              <a:lnSpc>
                <a:spcPts val="3918"/>
              </a:lnSpc>
            </a:pPr>
            <a:r>
              <a:rPr lang="en-US" sz="3467">
                <a:solidFill>
                  <a:srgbClr val="FFFFFF"/>
                </a:solidFill>
                <a:latin typeface="HK Grotesk"/>
                <a:ea typeface="HK Grotesk"/>
                <a:cs typeface="HK Grotesk"/>
                <a:sym typeface="HK Grotesk"/>
              </a:rPr>
              <a:t>01</a:t>
            </a:r>
          </a:p>
        </p:txBody>
      </p:sp>
      <p:sp>
        <p:nvSpPr>
          <p:cNvPr id="27" name="TextBox 27"/>
          <p:cNvSpPr txBox="1"/>
          <p:nvPr/>
        </p:nvSpPr>
        <p:spPr>
          <a:xfrm>
            <a:off x="2662232" y="3149513"/>
            <a:ext cx="2873427" cy="338346"/>
          </a:xfrm>
          <a:prstGeom prst="rect">
            <a:avLst/>
          </a:prstGeom>
        </p:spPr>
        <p:txBody>
          <a:bodyPr lIns="0" tIns="0" rIns="0" bIns="0" rtlCol="0" anchor="t">
            <a:spAutoFit/>
          </a:bodyPr>
          <a:lstStyle/>
          <a:p>
            <a:pPr algn="l">
              <a:lnSpc>
                <a:spcPts val="2685"/>
              </a:lnSpc>
            </a:pPr>
            <a:r>
              <a:rPr lang="en-US" sz="2376">
                <a:solidFill>
                  <a:srgbClr val="FFFFFF"/>
                </a:solidFill>
                <a:latin typeface="HK Grotesk"/>
                <a:ea typeface="HK Grotesk"/>
                <a:cs typeface="HK Grotesk"/>
                <a:sym typeface="HK Grotesk"/>
              </a:rPr>
              <a:t>opa</a:t>
            </a:r>
          </a:p>
        </p:txBody>
      </p:sp>
      <p:sp>
        <p:nvSpPr>
          <p:cNvPr id="28" name="TextBox 28"/>
          <p:cNvSpPr txBox="1"/>
          <p:nvPr/>
        </p:nvSpPr>
        <p:spPr>
          <a:xfrm>
            <a:off x="1761915" y="4740447"/>
            <a:ext cx="900317" cy="503109"/>
          </a:xfrm>
          <a:prstGeom prst="rect">
            <a:avLst/>
          </a:prstGeom>
        </p:spPr>
        <p:txBody>
          <a:bodyPr lIns="0" tIns="0" rIns="0" bIns="0" rtlCol="0" anchor="t">
            <a:spAutoFit/>
          </a:bodyPr>
          <a:lstStyle/>
          <a:p>
            <a:pPr algn="l">
              <a:lnSpc>
                <a:spcPts val="3918"/>
              </a:lnSpc>
            </a:pPr>
            <a:r>
              <a:rPr lang="en-US" sz="3467">
                <a:solidFill>
                  <a:srgbClr val="FFFFFF"/>
                </a:solidFill>
                <a:latin typeface="HK Grotesk"/>
                <a:ea typeface="HK Grotesk"/>
                <a:cs typeface="HK Grotesk"/>
                <a:sym typeface="HK Grotesk"/>
              </a:rPr>
              <a:t>02</a:t>
            </a:r>
          </a:p>
        </p:txBody>
      </p:sp>
      <p:sp>
        <p:nvSpPr>
          <p:cNvPr id="29" name="TextBox 29"/>
          <p:cNvSpPr txBox="1"/>
          <p:nvPr/>
        </p:nvSpPr>
        <p:spPr>
          <a:xfrm>
            <a:off x="2662232" y="4740447"/>
            <a:ext cx="2873427" cy="338346"/>
          </a:xfrm>
          <a:prstGeom prst="rect">
            <a:avLst/>
          </a:prstGeom>
        </p:spPr>
        <p:txBody>
          <a:bodyPr lIns="0" tIns="0" rIns="0" bIns="0" rtlCol="0" anchor="t">
            <a:spAutoFit/>
          </a:bodyPr>
          <a:lstStyle/>
          <a:p>
            <a:pPr algn="l">
              <a:lnSpc>
                <a:spcPts val="2685"/>
              </a:lnSpc>
            </a:pPr>
            <a:r>
              <a:rPr lang="en-US" sz="2376">
                <a:solidFill>
                  <a:srgbClr val="FFFFFF"/>
                </a:solidFill>
                <a:latin typeface="HK Grotesk"/>
                <a:ea typeface="HK Grotesk"/>
                <a:cs typeface="HK Grotesk"/>
                <a:sym typeface="HK Grotesk"/>
              </a:rPr>
              <a:t>opa</a:t>
            </a:r>
          </a:p>
        </p:txBody>
      </p:sp>
      <p:sp>
        <p:nvSpPr>
          <p:cNvPr id="30" name="TextBox 30"/>
          <p:cNvSpPr txBox="1"/>
          <p:nvPr/>
        </p:nvSpPr>
        <p:spPr>
          <a:xfrm>
            <a:off x="1761915" y="6331381"/>
            <a:ext cx="900317" cy="503109"/>
          </a:xfrm>
          <a:prstGeom prst="rect">
            <a:avLst/>
          </a:prstGeom>
        </p:spPr>
        <p:txBody>
          <a:bodyPr lIns="0" tIns="0" rIns="0" bIns="0" rtlCol="0" anchor="t">
            <a:spAutoFit/>
          </a:bodyPr>
          <a:lstStyle/>
          <a:p>
            <a:pPr algn="l">
              <a:lnSpc>
                <a:spcPts val="3918"/>
              </a:lnSpc>
            </a:pPr>
            <a:r>
              <a:rPr lang="en-US" sz="3467">
                <a:solidFill>
                  <a:srgbClr val="FFFFFF"/>
                </a:solidFill>
                <a:latin typeface="HK Grotesk"/>
                <a:ea typeface="HK Grotesk"/>
                <a:cs typeface="HK Grotesk"/>
                <a:sym typeface="HK Grotesk"/>
              </a:rPr>
              <a:t>03</a:t>
            </a:r>
          </a:p>
        </p:txBody>
      </p:sp>
      <p:sp>
        <p:nvSpPr>
          <p:cNvPr id="31" name="TextBox 31"/>
          <p:cNvSpPr txBox="1"/>
          <p:nvPr/>
        </p:nvSpPr>
        <p:spPr>
          <a:xfrm>
            <a:off x="2662232" y="6331381"/>
            <a:ext cx="2873427" cy="674612"/>
          </a:xfrm>
          <a:prstGeom prst="rect">
            <a:avLst/>
          </a:prstGeom>
        </p:spPr>
        <p:txBody>
          <a:bodyPr lIns="0" tIns="0" rIns="0" bIns="0" rtlCol="0" anchor="t">
            <a:spAutoFit/>
          </a:bodyPr>
          <a:lstStyle/>
          <a:p>
            <a:pPr algn="l">
              <a:lnSpc>
                <a:spcPts val="2685"/>
              </a:lnSpc>
            </a:pPr>
            <a:r>
              <a:rPr lang="en-US" sz="2376">
                <a:solidFill>
                  <a:srgbClr val="FFFFFF"/>
                </a:solidFill>
                <a:latin typeface="HK Grotesk"/>
                <a:ea typeface="HK Grotesk"/>
                <a:cs typeface="HK Grotesk"/>
                <a:sym typeface="HK Grotesk"/>
              </a:rPr>
              <a:t>opa</a:t>
            </a:r>
          </a:p>
          <a:p>
            <a:pPr algn="l">
              <a:lnSpc>
                <a:spcPts val="2685"/>
              </a:lnSpc>
            </a:pPr>
            <a:endParaRPr lang="en-US" sz="2376">
              <a:solidFill>
                <a:srgbClr val="FFFFFF"/>
              </a:solidFill>
              <a:latin typeface="HK Grotesk"/>
              <a:ea typeface="HK Grotesk"/>
              <a:cs typeface="HK Grotesk"/>
              <a:sym typeface="HK Grotesk"/>
            </a:endParaRPr>
          </a:p>
        </p:txBody>
      </p:sp>
      <p:sp>
        <p:nvSpPr>
          <p:cNvPr id="32" name="TextBox 32"/>
          <p:cNvSpPr txBox="1"/>
          <p:nvPr/>
        </p:nvSpPr>
        <p:spPr>
          <a:xfrm>
            <a:off x="1761915" y="7922315"/>
            <a:ext cx="900317" cy="503109"/>
          </a:xfrm>
          <a:prstGeom prst="rect">
            <a:avLst/>
          </a:prstGeom>
        </p:spPr>
        <p:txBody>
          <a:bodyPr lIns="0" tIns="0" rIns="0" bIns="0" rtlCol="0" anchor="t">
            <a:spAutoFit/>
          </a:bodyPr>
          <a:lstStyle/>
          <a:p>
            <a:pPr algn="l">
              <a:lnSpc>
                <a:spcPts val="3918"/>
              </a:lnSpc>
            </a:pPr>
            <a:r>
              <a:rPr lang="en-US" sz="3467">
                <a:solidFill>
                  <a:srgbClr val="FFFFFF"/>
                </a:solidFill>
                <a:latin typeface="HK Grotesk"/>
                <a:ea typeface="HK Grotesk"/>
                <a:cs typeface="HK Grotesk"/>
                <a:sym typeface="HK Grotesk"/>
              </a:rPr>
              <a:t>04</a:t>
            </a:r>
          </a:p>
        </p:txBody>
      </p:sp>
      <p:sp>
        <p:nvSpPr>
          <p:cNvPr id="33" name="TextBox 33"/>
          <p:cNvSpPr txBox="1"/>
          <p:nvPr/>
        </p:nvSpPr>
        <p:spPr>
          <a:xfrm>
            <a:off x="2662232" y="7922315"/>
            <a:ext cx="2873427" cy="338346"/>
          </a:xfrm>
          <a:prstGeom prst="rect">
            <a:avLst/>
          </a:prstGeom>
        </p:spPr>
        <p:txBody>
          <a:bodyPr lIns="0" tIns="0" rIns="0" bIns="0" rtlCol="0" anchor="t">
            <a:spAutoFit/>
          </a:bodyPr>
          <a:lstStyle/>
          <a:p>
            <a:pPr algn="l">
              <a:lnSpc>
                <a:spcPts val="2685"/>
              </a:lnSpc>
            </a:pPr>
            <a:r>
              <a:rPr lang="en-US" sz="2376">
                <a:solidFill>
                  <a:srgbClr val="FFFFFF"/>
                </a:solidFill>
                <a:latin typeface="HK Grotesk"/>
                <a:ea typeface="HK Grotesk"/>
                <a:cs typeface="HK Grotesk"/>
                <a:sym typeface="HK Grotesk"/>
              </a:rPr>
              <a:t>opa</a:t>
            </a:r>
          </a:p>
        </p:txBody>
      </p:sp>
      <p:sp>
        <p:nvSpPr>
          <p:cNvPr id="34" name="TextBox 34"/>
          <p:cNvSpPr txBox="1"/>
          <p:nvPr/>
        </p:nvSpPr>
        <p:spPr>
          <a:xfrm>
            <a:off x="12683960" y="1357543"/>
            <a:ext cx="3709392" cy="934720"/>
          </a:xfrm>
          <a:prstGeom prst="rect">
            <a:avLst/>
          </a:prstGeom>
        </p:spPr>
        <p:txBody>
          <a:bodyPr lIns="0" tIns="0" rIns="0" bIns="0" rtlCol="0" anchor="t">
            <a:spAutoFit/>
          </a:bodyPr>
          <a:lstStyle/>
          <a:p>
            <a:pPr algn="ctr">
              <a:lnSpc>
                <a:spcPts val="7279"/>
              </a:lnSpc>
            </a:pPr>
            <a:r>
              <a:rPr lang="en-US" sz="5199" b="1">
                <a:solidFill>
                  <a:srgbClr val="FFFFFF"/>
                </a:solidFill>
                <a:latin typeface="Poppins Semi-Bold"/>
                <a:ea typeface="Poppins Semi-Bold"/>
                <a:cs typeface="Poppins Semi-Bold"/>
                <a:sym typeface="Poppins Semi-Bold"/>
              </a:rPr>
              <a:t>Vantagens</a:t>
            </a:r>
          </a:p>
        </p:txBody>
      </p:sp>
      <p:sp>
        <p:nvSpPr>
          <p:cNvPr id="35" name="TextBox 35"/>
          <p:cNvSpPr txBox="1"/>
          <p:nvPr/>
        </p:nvSpPr>
        <p:spPr>
          <a:xfrm>
            <a:off x="2063194" y="4129583"/>
            <a:ext cx="450158" cy="416215"/>
          </a:xfrm>
          <a:prstGeom prst="rect">
            <a:avLst/>
          </a:prstGeom>
        </p:spPr>
        <p:txBody>
          <a:bodyPr lIns="0" tIns="0" rIns="0" bIns="0" rtlCol="0" anchor="t">
            <a:spAutoFit/>
          </a:bodyPr>
          <a:lstStyle/>
          <a:p>
            <a:pPr algn="l">
              <a:lnSpc>
                <a:spcPts val="3265"/>
              </a:lnSpc>
            </a:pPr>
            <a:r>
              <a:rPr lang="en-US" sz="2890">
                <a:solidFill>
                  <a:srgbClr val="FFFFFF"/>
                </a:solidFill>
                <a:latin typeface="HK Grotesk"/>
                <a:ea typeface="HK Grotesk"/>
                <a:cs typeface="HK Grotesk"/>
                <a:sym typeface="HK Grotesk"/>
              </a:rPr>
              <a:t>01</a:t>
            </a:r>
          </a:p>
        </p:txBody>
      </p:sp>
      <p:sp>
        <p:nvSpPr>
          <p:cNvPr id="36" name="TextBox 36"/>
          <p:cNvSpPr txBox="1"/>
          <p:nvPr/>
        </p:nvSpPr>
        <p:spPr>
          <a:xfrm>
            <a:off x="1983079" y="5704446"/>
            <a:ext cx="900317" cy="503109"/>
          </a:xfrm>
          <a:prstGeom prst="rect">
            <a:avLst/>
          </a:prstGeom>
        </p:spPr>
        <p:txBody>
          <a:bodyPr lIns="0" tIns="0" rIns="0" bIns="0" rtlCol="0" anchor="t">
            <a:spAutoFit/>
          </a:bodyPr>
          <a:lstStyle/>
          <a:p>
            <a:pPr algn="l">
              <a:lnSpc>
                <a:spcPts val="3918"/>
              </a:lnSpc>
            </a:pPr>
            <a:r>
              <a:rPr lang="en-US" sz="3467">
                <a:solidFill>
                  <a:srgbClr val="FFFFFF"/>
                </a:solidFill>
                <a:latin typeface="HK Grotesk"/>
                <a:ea typeface="HK Grotesk"/>
                <a:cs typeface="HK Grotesk"/>
                <a:sym typeface="HK Grotesk"/>
              </a:rPr>
              <a:t>02</a:t>
            </a:r>
          </a:p>
        </p:txBody>
      </p:sp>
      <p:sp>
        <p:nvSpPr>
          <p:cNvPr id="37" name="TextBox 37"/>
          <p:cNvSpPr txBox="1"/>
          <p:nvPr/>
        </p:nvSpPr>
        <p:spPr>
          <a:xfrm>
            <a:off x="12432319" y="3598149"/>
            <a:ext cx="2873427" cy="674612"/>
          </a:xfrm>
          <a:prstGeom prst="rect">
            <a:avLst/>
          </a:prstGeom>
        </p:spPr>
        <p:txBody>
          <a:bodyPr lIns="0" tIns="0" rIns="0" bIns="0" rtlCol="0" anchor="t">
            <a:spAutoFit/>
          </a:bodyPr>
          <a:lstStyle/>
          <a:p>
            <a:pPr algn="l">
              <a:lnSpc>
                <a:spcPts val="2685"/>
              </a:lnSpc>
            </a:pPr>
            <a:r>
              <a:rPr lang="en-US" sz="2376">
                <a:solidFill>
                  <a:srgbClr val="FFFFFF"/>
                </a:solidFill>
                <a:latin typeface="HK Grotesk"/>
                <a:ea typeface="HK Grotesk"/>
                <a:cs typeface="HK Grotesk"/>
                <a:sym typeface="HK Grotesk"/>
              </a:rPr>
              <a:t>Baixo consumo de banda</a:t>
            </a:r>
          </a:p>
        </p:txBody>
      </p:sp>
      <p:sp>
        <p:nvSpPr>
          <p:cNvPr id="38" name="TextBox 38"/>
          <p:cNvSpPr txBox="1"/>
          <p:nvPr/>
        </p:nvSpPr>
        <p:spPr>
          <a:xfrm>
            <a:off x="12432319" y="5162550"/>
            <a:ext cx="2873427" cy="674612"/>
          </a:xfrm>
          <a:prstGeom prst="rect">
            <a:avLst/>
          </a:prstGeom>
        </p:spPr>
        <p:txBody>
          <a:bodyPr lIns="0" tIns="0" rIns="0" bIns="0" rtlCol="0" anchor="t">
            <a:spAutoFit/>
          </a:bodyPr>
          <a:lstStyle/>
          <a:p>
            <a:pPr algn="l">
              <a:lnSpc>
                <a:spcPts val="2685"/>
              </a:lnSpc>
            </a:pPr>
            <a:r>
              <a:rPr lang="en-US" sz="2376">
                <a:solidFill>
                  <a:srgbClr val="FFFFFF"/>
                </a:solidFill>
                <a:latin typeface="HK Grotesk"/>
                <a:ea typeface="HK Grotesk"/>
                <a:cs typeface="HK Grotesk"/>
                <a:sym typeface="HK Grotesk"/>
              </a:rPr>
              <a:t>Baixo consumo de energia</a:t>
            </a:r>
          </a:p>
        </p:txBody>
      </p:sp>
      <p:sp>
        <p:nvSpPr>
          <p:cNvPr id="39" name="TextBox 39"/>
          <p:cNvSpPr txBox="1"/>
          <p:nvPr/>
        </p:nvSpPr>
        <p:spPr>
          <a:xfrm>
            <a:off x="1983079" y="7277528"/>
            <a:ext cx="900317" cy="503109"/>
          </a:xfrm>
          <a:prstGeom prst="rect">
            <a:avLst/>
          </a:prstGeom>
        </p:spPr>
        <p:txBody>
          <a:bodyPr lIns="0" tIns="0" rIns="0" bIns="0" rtlCol="0" anchor="t">
            <a:spAutoFit/>
          </a:bodyPr>
          <a:lstStyle/>
          <a:p>
            <a:pPr algn="l">
              <a:lnSpc>
                <a:spcPts val="3918"/>
              </a:lnSpc>
            </a:pPr>
            <a:r>
              <a:rPr lang="en-US" sz="3467">
                <a:solidFill>
                  <a:srgbClr val="FFFFFF"/>
                </a:solidFill>
                <a:latin typeface="HK Grotesk"/>
                <a:ea typeface="HK Grotesk"/>
                <a:cs typeface="HK Grotesk"/>
                <a:sym typeface="HK Grotesk"/>
              </a:rPr>
              <a:t>03</a:t>
            </a:r>
          </a:p>
        </p:txBody>
      </p:sp>
      <p:sp>
        <p:nvSpPr>
          <p:cNvPr id="40" name="TextBox 40"/>
          <p:cNvSpPr txBox="1"/>
          <p:nvPr/>
        </p:nvSpPr>
        <p:spPr>
          <a:xfrm>
            <a:off x="12432319" y="6678212"/>
            <a:ext cx="2873427" cy="674689"/>
          </a:xfrm>
          <a:prstGeom prst="rect">
            <a:avLst/>
          </a:prstGeom>
        </p:spPr>
        <p:txBody>
          <a:bodyPr lIns="0" tIns="0" rIns="0" bIns="0" rtlCol="0" anchor="t">
            <a:spAutoFit/>
          </a:bodyPr>
          <a:lstStyle/>
          <a:p>
            <a:pPr algn="l">
              <a:lnSpc>
                <a:spcPts val="2685"/>
              </a:lnSpc>
            </a:pPr>
            <a:r>
              <a:rPr lang="en-US" sz="2376">
                <a:solidFill>
                  <a:srgbClr val="FFFFFF"/>
                </a:solidFill>
                <a:latin typeface="HK Grotesk"/>
                <a:ea typeface="HK Grotesk"/>
                <a:cs typeface="HK Grotesk"/>
                <a:sym typeface="HK Grotesk"/>
              </a:rPr>
              <a:t>Comunicação fácil e eficiente</a:t>
            </a:r>
          </a:p>
        </p:txBody>
      </p:sp>
      <p:sp>
        <p:nvSpPr>
          <p:cNvPr id="41" name="TextBox 41"/>
          <p:cNvSpPr txBox="1"/>
          <p:nvPr/>
        </p:nvSpPr>
        <p:spPr>
          <a:xfrm>
            <a:off x="1983079" y="8968808"/>
            <a:ext cx="900317" cy="503109"/>
          </a:xfrm>
          <a:prstGeom prst="rect">
            <a:avLst/>
          </a:prstGeom>
        </p:spPr>
        <p:txBody>
          <a:bodyPr lIns="0" tIns="0" rIns="0" bIns="0" rtlCol="0" anchor="t">
            <a:spAutoFit/>
          </a:bodyPr>
          <a:lstStyle/>
          <a:p>
            <a:pPr algn="l">
              <a:lnSpc>
                <a:spcPts val="3918"/>
              </a:lnSpc>
            </a:pPr>
            <a:r>
              <a:rPr lang="en-US" sz="3467">
                <a:solidFill>
                  <a:srgbClr val="FFFFFF"/>
                </a:solidFill>
                <a:latin typeface="HK Grotesk"/>
                <a:ea typeface="HK Grotesk"/>
                <a:cs typeface="HK Grotesk"/>
                <a:sym typeface="HK Grotesk"/>
              </a:rPr>
              <a:t>04</a:t>
            </a:r>
          </a:p>
        </p:txBody>
      </p:sp>
      <p:sp>
        <p:nvSpPr>
          <p:cNvPr id="42" name="TextBox 42"/>
          <p:cNvSpPr txBox="1"/>
          <p:nvPr/>
        </p:nvSpPr>
        <p:spPr>
          <a:xfrm>
            <a:off x="12432319" y="8703245"/>
            <a:ext cx="2873427" cy="338384"/>
          </a:xfrm>
          <a:prstGeom prst="rect">
            <a:avLst/>
          </a:prstGeom>
        </p:spPr>
        <p:txBody>
          <a:bodyPr lIns="0" tIns="0" rIns="0" bIns="0" rtlCol="0" anchor="t">
            <a:spAutoFit/>
          </a:bodyPr>
          <a:lstStyle/>
          <a:p>
            <a:pPr algn="l">
              <a:lnSpc>
                <a:spcPts val="2685"/>
              </a:lnSpc>
            </a:pPr>
            <a:r>
              <a:rPr lang="en-US" sz="2376">
                <a:solidFill>
                  <a:srgbClr val="FFFFFF"/>
                </a:solidFill>
                <a:latin typeface="HK Grotesk"/>
                <a:ea typeface="HK Grotesk"/>
                <a:cs typeface="HK Grotesk"/>
                <a:sym typeface="HK Grotesk"/>
              </a:rPr>
              <a:t>Fácil de escalar</a:t>
            </a:r>
          </a:p>
        </p:txBody>
      </p:sp>
      <p:sp>
        <p:nvSpPr>
          <p:cNvPr id="43" name="Freeform 43"/>
          <p:cNvSpPr/>
          <p:nvPr/>
        </p:nvSpPr>
        <p:spPr>
          <a:xfrm>
            <a:off x="15967395" y="9596600"/>
            <a:ext cx="521689" cy="568076"/>
          </a:xfrm>
          <a:custGeom>
            <a:avLst/>
            <a:gdLst/>
            <a:ahLst/>
            <a:cxnLst/>
            <a:rect l="l" t="t" r="r" b="b"/>
            <a:pathLst>
              <a:path w="521689" h="568076">
                <a:moveTo>
                  <a:pt x="0" y="0"/>
                </a:moveTo>
                <a:lnTo>
                  <a:pt x="521689" y="0"/>
                </a:lnTo>
                <a:lnTo>
                  <a:pt x="521689" y="568076"/>
                </a:lnTo>
                <a:lnTo>
                  <a:pt x="0" y="568076"/>
                </a:lnTo>
                <a:lnTo>
                  <a:pt x="0" y="0"/>
                </a:lnTo>
                <a:close/>
              </a:path>
            </a:pathLst>
          </a:custGeom>
          <a:blipFill>
            <a:blip r:embed="rId2"/>
            <a:stretch>
              <a:fillRect r="-327026"/>
            </a:stretch>
          </a:blipFill>
        </p:spPr>
        <p:txBody>
          <a:bodyPr/>
          <a:lstStyle/>
          <a:p>
            <a:endParaRPr lang="pt-BR"/>
          </a:p>
        </p:txBody>
      </p:sp>
      <p:sp>
        <p:nvSpPr>
          <p:cNvPr id="44" name="Freeform 44"/>
          <p:cNvSpPr/>
          <p:nvPr/>
        </p:nvSpPr>
        <p:spPr>
          <a:xfrm>
            <a:off x="16490744" y="9584857"/>
            <a:ext cx="1656793" cy="591563"/>
          </a:xfrm>
          <a:custGeom>
            <a:avLst/>
            <a:gdLst/>
            <a:ahLst/>
            <a:cxnLst/>
            <a:rect l="l" t="t" r="r" b="b"/>
            <a:pathLst>
              <a:path w="1656793" h="591563">
                <a:moveTo>
                  <a:pt x="0" y="0"/>
                </a:moveTo>
                <a:lnTo>
                  <a:pt x="1656793" y="0"/>
                </a:lnTo>
                <a:lnTo>
                  <a:pt x="1656793" y="591563"/>
                </a:lnTo>
                <a:lnTo>
                  <a:pt x="0" y="591563"/>
                </a:lnTo>
                <a:lnTo>
                  <a:pt x="0" y="0"/>
                </a:lnTo>
                <a:close/>
              </a:path>
            </a:pathLst>
          </a:custGeom>
          <a:blipFill>
            <a:blip r:embed="rId2"/>
            <a:stretch>
              <a:fillRect l="-34858" r="-5162"/>
            </a:stretch>
          </a:blipFill>
        </p:spPr>
        <p:txBody>
          <a:bodyPr/>
          <a:lstStyle/>
          <a:p>
            <a:endParaRPr lang="pt-BR"/>
          </a:p>
        </p:txBody>
      </p:sp>
      <p:sp>
        <p:nvSpPr>
          <p:cNvPr id="45" name="TextBox 45"/>
          <p:cNvSpPr txBox="1"/>
          <p:nvPr/>
        </p:nvSpPr>
        <p:spPr>
          <a:xfrm>
            <a:off x="3109114" y="3128132"/>
            <a:ext cx="6786695" cy="1200034"/>
          </a:xfrm>
          <a:prstGeom prst="rect">
            <a:avLst/>
          </a:prstGeom>
        </p:spPr>
        <p:txBody>
          <a:bodyPr lIns="0" tIns="0" rIns="0" bIns="0" rtlCol="0" anchor="t">
            <a:spAutoFit/>
          </a:bodyPr>
          <a:lstStyle/>
          <a:p>
            <a:pPr algn="l">
              <a:lnSpc>
                <a:spcPts val="2372"/>
              </a:lnSpc>
            </a:pPr>
            <a:r>
              <a:rPr lang="en-US" sz="2100">
                <a:solidFill>
                  <a:srgbClr val="000000"/>
                </a:solidFill>
                <a:latin typeface="Poppins"/>
                <a:ea typeface="Poppins"/>
                <a:cs typeface="Poppins"/>
                <a:sym typeface="Poppins"/>
              </a:rPr>
              <a:t>O MQTT usa um formato de mensagem compacto, o que reduz a quantidade de dados transmitidos, sendo ideal para redes de baixa largura de banda.</a:t>
            </a:r>
          </a:p>
        </p:txBody>
      </p:sp>
      <p:sp>
        <p:nvSpPr>
          <p:cNvPr id="46" name="TextBox 46"/>
          <p:cNvSpPr txBox="1"/>
          <p:nvPr/>
        </p:nvSpPr>
        <p:spPr>
          <a:xfrm>
            <a:off x="3109114" y="4721397"/>
            <a:ext cx="6786695" cy="1200034"/>
          </a:xfrm>
          <a:prstGeom prst="rect">
            <a:avLst/>
          </a:prstGeom>
        </p:spPr>
        <p:txBody>
          <a:bodyPr lIns="0" tIns="0" rIns="0" bIns="0" rtlCol="0" anchor="t">
            <a:spAutoFit/>
          </a:bodyPr>
          <a:lstStyle/>
          <a:p>
            <a:pPr algn="l">
              <a:lnSpc>
                <a:spcPts val="2372"/>
              </a:lnSpc>
            </a:pPr>
            <a:r>
              <a:rPr lang="en-US" sz="2100">
                <a:solidFill>
                  <a:srgbClr val="000000"/>
                </a:solidFill>
                <a:latin typeface="Poppins"/>
                <a:ea typeface="Poppins"/>
                <a:cs typeface="Poppins"/>
                <a:sym typeface="Poppins"/>
              </a:rPr>
              <a:t>Como é eficiente em comunicação e suporta modos de conexão persistente, ele consome menos energia, o que é essencial para dispositivos IoT alimentados por bateria.</a:t>
            </a:r>
          </a:p>
        </p:txBody>
      </p:sp>
      <p:sp>
        <p:nvSpPr>
          <p:cNvPr id="47" name="TextBox 47"/>
          <p:cNvSpPr txBox="1"/>
          <p:nvPr/>
        </p:nvSpPr>
        <p:spPr>
          <a:xfrm>
            <a:off x="3109114" y="6614866"/>
            <a:ext cx="6786695" cy="904692"/>
          </a:xfrm>
          <a:prstGeom prst="rect">
            <a:avLst/>
          </a:prstGeom>
        </p:spPr>
        <p:txBody>
          <a:bodyPr lIns="0" tIns="0" rIns="0" bIns="0" rtlCol="0" anchor="t">
            <a:spAutoFit/>
          </a:bodyPr>
          <a:lstStyle/>
          <a:p>
            <a:pPr algn="l">
              <a:lnSpc>
                <a:spcPts val="2372"/>
              </a:lnSpc>
            </a:pPr>
            <a:r>
              <a:rPr lang="en-US" sz="2100">
                <a:solidFill>
                  <a:srgbClr val="000000"/>
                </a:solidFill>
                <a:latin typeface="Poppins"/>
                <a:ea typeface="Poppins"/>
                <a:cs typeface="Poppins"/>
                <a:sym typeface="Poppins"/>
              </a:rPr>
              <a:t>O MQTT tem três níveis de QoS que garantem diferentes níveis de confiabilidade na entrega de mensagens.</a:t>
            </a:r>
          </a:p>
        </p:txBody>
      </p:sp>
      <p:sp>
        <p:nvSpPr>
          <p:cNvPr id="48" name="TextBox 48"/>
          <p:cNvSpPr txBox="1"/>
          <p:nvPr/>
        </p:nvSpPr>
        <p:spPr>
          <a:xfrm>
            <a:off x="3109114" y="8306145"/>
            <a:ext cx="6786695" cy="904692"/>
          </a:xfrm>
          <a:prstGeom prst="rect">
            <a:avLst/>
          </a:prstGeom>
        </p:spPr>
        <p:txBody>
          <a:bodyPr lIns="0" tIns="0" rIns="0" bIns="0" rtlCol="0" anchor="t">
            <a:spAutoFit/>
          </a:bodyPr>
          <a:lstStyle/>
          <a:p>
            <a:pPr algn="l">
              <a:lnSpc>
                <a:spcPts val="2372"/>
              </a:lnSpc>
            </a:pPr>
            <a:r>
              <a:rPr lang="en-US" sz="2100">
                <a:solidFill>
                  <a:srgbClr val="000000"/>
                </a:solidFill>
                <a:latin typeface="Poppins"/>
                <a:ea typeface="Poppins"/>
                <a:cs typeface="Poppins"/>
                <a:sym typeface="Poppins"/>
              </a:rPr>
              <a:t>Como usa um modelo publish/subscribe, permite comunicação entre milhares de dispositivos sem conexões diretas, tornando-o escalável.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165691" y="0"/>
            <a:ext cx="10194373" cy="10287000"/>
            <a:chOff x="0" y="0"/>
            <a:chExt cx="2684938" cy="2709333"/>
          </a:xfrm>
        </p:grpSpPr>
        <p:sp>
          <p:nvSpPr>
            <p:cNvPr id="3" name="Freeform 3"/>
            <p:cNvSpPr/>
            <p:nvPr/>
          </p:nvSpPr>
          <p:spPr>
            <a:xfrm>
              <a:off x="0" y="0"/>
              <a:ext cx="2684938" cy="2709333"/>
            </a:xfrm>
            <a:custGeom>
              <a:avLst/>
              <a:gdLst/>
              <a:ahLst/>
              <a:cxnLst/>
              <a:rect l="l" t="t" r="r" b="b"/>
              <a:pathLst>
                <a:path w="2684938" h="2709333">
                  <a:moveTo>
                    <a:pt x="0" y="0"/>
                  </a:moveTo>
                  <a:lnTo>
                    <a:pt x="2684938" y="0"/>
                  </a:lnTo>
                  <a:lnTo>
                    <a:pt x="2684938" y="2709333"/>
                  </a:lnTo>
                  <a:lnTo>
                    <a:pt x="0" y="2709333"/>
                  </a:lnTo>
                  <a:close/>
                </a:path>
              </a:pathLst>
            </a:custGeom>
            <a:gradFill rotWithShape="1">
              <a:gsLst>
                <a:gs pos="0">
                  <a:srgbClr val="65CED1">
                    <a:alpha val="100000"/>
                  </a:srgbClr>
                </a:gs>
                <a:gs pos="100000">
                  <a:srgbClr val="000000">
                    <a:alpha val="100000"/>
                  </a:srgbClr>
                </a:gs>
              </a:gsLst>
              <a:lin ang="2700000"/>
            </a:gradFill>
            <a:ln cap="sq">
              <a:noFill/>
              <a:prstDash val="solid"/>
              <a:miter/>
            </a:ln>
          </p:spPr>
          <p:txBody>
            <a:bodyPr/>
            <a:lstStyle/>
            <a:p>
              <a:endParaRPr lang="pt-BR"/>
            </a:p>
          </p:txBody>
        </p:sp>
        <p:sp>
          <p:nvSpPr>
            <p:cNvPr id="4" name="TextBox 4"/>
            <p:cNvSpPr txBox="1"/>
            <p:nvPr/>
          </p:nvSpPr>
          <p:spPr>
            <a:xfrm>
              <a:off x="0" y="-57150"/>
              <a:ext cx="2684938" cy="2766483"/>
            </a:xfrm>
            <a:prstGeom prst="rect">
              <a:avLst/>
            </a:prstGeom>
          </p:spPr>
          <p:txBody>
            <a:bodyPr lIns="50800" tIns="50800" rIns="50800" bIns="50800" rtlCol="0" anchor="ctr"/>
            <a:lstStyle/>
            <a:p>
              <a:pPr marL="0" lvl="0" indent="0" algn="ctr">
                <a:lnSpc>
                  <a:spcPts val="3447"/>
                </a:lnSpc>
                <a:spcBef>
                  <a:spcPct val="0"/>
                </a:spcBef>
              </a:pPr>
              <a:endParaRPr/>
            </a:p>
          </p:txBody>
        </p:sp>
      </p:grpSp>
      <p:sp>
        <p:nvSpPr>
          <p:cNvPr id="5" name="AutoShape 5"/>
          <p:cNvSpPr/>
          <p:nvPr/>
        </p:nvSpPr>
        <p:spPr>
          <a:xfrm>
            <a:off x="1761915" y="4337690"/>
            <a:ext cx="6642274" cy="0"/>
          </a:xfrm>
          <a:prstGeom prst="line">
            <a:avLst/>
          </a:prstGeom>
          <a:ln w="28575" cap="flat">
            <a:solidFill>
              <a:srgbClr val="FFFFFF"/>
            </a:solidFill>
            <a:prstDash val="solid"/>
            <a:headEnd type="none" w="sm" len="sm"/>
            <a:tailEnd type="none" w="sm" len="sm"/>
          </a:ln>
        </p:spPr>
        <p:txBody>
          <a:bodyPr/>
          <a:lstStyle/>
          <a:p>
            <a:endParaRPr lang="pt-BR"/>
          </a:p>
        </p:txBody>
      </p:sp>
      <p:sp>
        <p:nvSpPr>
          <p:cNvPr id="6" name="AutoShape 6"/>
          <p:cNvSpPr/>
          <p:nvPr/>
        </p:nvSpPr>
        <p:spPr>
          <a:xfrm>
            <a:off x="1761915" y="5928624"/>
            <a:ext cx="6642274" cy="0"/>
          </a:xfrm>
          <a:prstGeom prst="line">
            <a:avLst/>
          </a:prstGeom>
          <a:ln w="28575" cap="flat">
            <a:solidFill>
              <a:srgbClr val="FFFFFF"/>
            </a:solidFill>
            <a:prstDash val="solid"/>
            <a:headEnd type="none" w="sm" len="sm"/>
            <a:tailEnd type="none" w="sm" len="sm"/>
          </a:ln>
        </p:spPr>
        <p:txBody>
          <a:bodyPr/>
          <a:lstStyle/>
          <a:p>
            <a:endParaRPr lang="pt-BR"/>
          </a:p>
        </p:txBody>
      </p:sp>
      <p:grpSp>
        <p:nvGrpSpPr>
          <p:cNvPr id="7" name="Group 7"/>
          <p:cNvGrpSpPr/>
          <p:nvPr/>
        </p:nvGrpSpPr>
        <p:grpSpPr>
          <a:xfrm>
            <a:off x="15558218" y="4150405"/>
            <a:ext cx="1411613" cy="338418"/>
            <a:chOff x="0" y="0"/>
            <a:chExt cx="465702" cy="111647"/>
          </a:xfrm>
        </p:grpSpPr>
        <p:sp>
          <p:nvSpPr>
            <p:cNvPr id="8" name="Freeform 8"/>
            <p:cNvSpPr/>
            <p:nvPr/>
          </p:nvSpPr>
          <p:spPr>
            <a:xfrm>
              <a:off x="0" y="0"/>
              <a:ext cx="465702" cy="111647"/>
            </a:xfrm>
            <a:custGeom>
              <a:avLst/>
              <a:gdLst/>
              <a:ahLst/>
              <a:cxnLst/>
              <a:rect l="l" t="t" r="r" b="b"/>
              <a:pathLst>
                <a:path w="465702" h="111647">
                  <a:moveTo>
                    <a:pt x="55823" y="0"/>
                  </a:moveTo>
                  <a:lnTo>
                    <a:pt x="409879" y="0"/>
                  </a:lnTo>
                  <a:cubicBezTo>
                    <a:pt x="440709" y="0"/>
                    <a:pt x="465702" y="24993"/>
                    <a:pt x="465702" y="55823"/>
                  </a:cubicBezTo>
                  <a:lnTo>
                    <a:pt x="465702" y="55823"/>
                  </a:lnTo>
                  <a:cubicBezTo>
                    <a:pt x="465702" y="70629"/>
                    <a:pt x="459821" y="84828"/>
                    <a:pt x="449352" y="95296"/>
                  </a:cubicBezTo>
                  <a:cubicBezTo>
                    <a:pt x="438883" y="105765"/>
                    <a:pt x="424684" y="111647"/>
                    <a:pt x="409879" y="111647"/>
                  </a:cubicBezTo>
                  <a:lnTo>
                    <a:pt x="55823" y="111647"/>
                  </a:lnTo>
                  <a:cubicBezTo>
                    <a:pt x="24993" y="111647"/>
                    <a:pt x="0" y="86654"/>
                    <a:pt x="0" y="55823"/>
                  </a:cubicBezTo>
                  <a:lnTo>
                    <a:pt x="0" y="55823"/>
                  </a:lnTo>
                  <a:cubicBezTo>
                    <a:pt x="0" y="24993"/>
                    <a:pt x="24993" y="0"/>
                    <a:pt x="55823" y="0"/>
                  </a:cubicBezTo>
                  <a:close/>
                </a:path>
              </a:pathLst>
            </a:custGeom>
            <a:gradFill rotWithShape="1">
              <a:gsLst>
                <a:gs pos="0">
                  <a:srgbClr val="65CED1">
                    <a:alpha val="100000"/>
                  </a:srgbClr>
                </a:gs>
                <a:gs pos="100000">
                  <a:srgbClr val="1F4E4F">
                    <a:alpha val="100000"/>
                  </a:srgbClr>
                </a:gs>
              </a:gsLst>
              <a:lin ang="2700000"/>
            </a:gradFill>
          </p:spPr>
          <p:txBody>
            <a:bodyPr/>
            <a:lstStyle/>
            <a:p>
              <a:endParaRPr lang="pt-BR"/>
            </a:p>
          </p:txBody>
        </p:sp>
        <p:sp>
          <p:nvSpPr>
            <p:cNvPr id="9" name="TextBox 9"/>
            <p:cNvSpPr txBox="1"/>
            <p:nvPr/>
          </p:nvSpPr>
          <p:spPr>
            <a:xfrm>
              <a:off x="0" y="-57150"/>
              <a:ext cx="465702" cy="168797"/>
            </a:xfrm>
            <a:prstGeom prst="rect">
              <a:avLst/>
            </a:prstGeom>
          </p:spPr>
          <p:txBody>
            <a:bodyPr lIns="50800" tIns="50800" rIns="50800" bIns="50800" rtlCol="0" anchor="ctr"/>
            <a:lstStyle/>
            <a:p>
              <a:pPr algn="ctr">
                <a:lnSpc>
                  <a:spcPts val="3447"/>
                </a:lnSpc>
              </a:pPr>
              <a:endParaRPr/>
            </a:p>
          </p:txBody>
        </p:sp>
      </p:grpSp>
      <p:sp>
        <p:nvSpPr>
          <p:cNvPr id="10" name="AutoShape 10"/>
          <p:cNvSpPr/>
          <p:nvPr/>
        </p:nvSpPr>
        <p:spPr>
          <a:xfrm>
            <a:off x="8028682" y="4337690"/>
            <a:ext cx="7565689" cy="0"/>
          </a:xfrm>
          <a:prstGeom prst="line">
            <a:avLst/>
          </a:prstGeom>
          <a:ln w="28575" cap="flat">
            <a:solidFill>
              <a:srgbClr val="000000"/>
            </a:solidFill>
            <a:prstDash val="solid"/>
            <a:headEnd type="none" w="sm" len="sm"/>
            <a:tailEnd type="none" w="sm" len="sm"/>
          </a:ln>
        </p:spPr>
        <p:txBody>
          <a:bodyPr/>
          <a:lstStyle/>
          <a:p>
            <a:endParaRPr lang="pt-BR"/>
          </a:p>
        </p:txBody>
      </p:sp>
      <p:sp>
        <p:nvSpPr>
          <p:cNvPr id="11" name="AutoShape 11"/>
          <p:cNvSpPr/>
          <p:nvPr/>
        </p:nvSpPr>
        <p:spPr>
          <a:xfrm>
            <a:off x="8028682" y="5928624"/>
            <a:ext cx="7565689" cy="0"/>
          </a:xfrm>
          <a:prstGeom prst="line">
            <a:avLst/>
          </a:prstGeom>
          <a:ln w="28575" cap="flat">
            <a:solidFill>
              <a:srgbClr val="000000"/>
            </a:solidFill>
            <a:prstDash val="solid"/>
            <a:headEnd type="none" w="sm" len="sm"/>
            <a:tailEnd type="none" w="sm" len="sm"/>
          </a:ln>
        </p:spPr>
        <p:txBody>
          <a:bodyPr/>
          <a:lstStyle/>
          <a:p>
            <a:endParaRPr lang="pt-BR"/>
          </a:p>
        </p:txBody>
      </p:sp>
      <p:grpSp>
        <p:nvGrpSpPr>
          <p:cNvPr id="12" name="Group 12"/>
          <p:cNvGrpSpPr/>
          <p:nvPr/>
        </p:nvGrpSpPr>
        <p:grpSpPr>
          <a:xfrm>
            <a:off x="15558218" y="5741339"/>
            <a:ext cx="1411613" cy="338418"/>
            <a:chOff x="0" y="0"/>
            <a:chExt cx="465702" cy="111647"/>
          </a:xfrm>
        </p:grpSpPr>
        <p:sp>
          <p:nvSpPr>
            <p:cNvPr id="13" name="Freeform 13"/>
            <p:cNvSpPr/>
            <p:nvPr/>
          </p:nvSpPr>
          <p:spPr>
            <a:xfrm>
              <a:off x="0" y="0"/>
              <a:ext cx="465702" cy="111647"/>
            </a:xfrm>
            <a:custGeom>
              <a:avLst/>
              <a:gdLst/>
              <a:ahLst/>
              <a:cxnLst/>
              <a:rect l="l" t="t" r="r" b="b"/>
              <a:pathLst>
                <a:path w="465702" h="111647">
                  <a:moveTo>
                    <a:pt x="55823" y="0"/>
                  </a:moveTo>
                  <a:lnTo>
                    <a:pt x="409879" y="0"/>
                  </a:lnTo>
                  <a:cubicBezTo>
                    <a:pt x="440709" y="0"/>
                    <a:pt x="465702" y="24993"/>
                    <a:pt x="465702" y="55823"/>
                  </a:cubicBezTo>
                  <a:lnTo>
                    <a:pt x="465702" y="55823"/>
                  </a:lnTo>
                  <a:cubicBezTo>
                    <a:pt x="465702" y="70629"/>
                    <a:pt x="459821" y="84828"/>
                    <a:pt x="449352" y="95296"/>
                  </a:cubicBezTo>
                  <a:cubicBezTo>
                    <a:pt x="438883" y="105765"/>
                    <a:pt x="424684" y="111647"/>
                    <a:pt x="409879" y="111647"/>
                  </a:cubicBezTo>
                  <a:lnTo>
                    <a:pt x="55823" y="111647"/>
                  </a:lnTo>
                  <a:cubicBezTo>
                    <a:pt x="24993" y="111647"/>
                    <a:pt x="0" y="86654"/>
                    <a:pt x="0" y="55823"/>
                  </a:cubicBezTo>
                  <a:lnTo>
                    <a:pt x="0" y="55823"/>
                  </a:lnTo>
                  <a:cubicBezTo>
                    <a:pt x="0" y="24993"/>
                    <a:pt x="24993" y="0"/>
                    <a:pt x="55823" y="0"/>
                  </a:cubicBezTo>
                  <a:close/>
                </a:path>
              </a:pathLst>
            </a:custGeom>
            <a:gradFill rotWithShape="1">
              <a:gsLst>
                <a:gs pos="0">
                  <a:srgbClr val="65CED1">
                    <a:alpha val="100000"/>
                  </a:srgbClr>
                </a:gs>
                <a:gs pos="100000">
                  <a:srgbClr val="1F4E4F">
                    <a:alpha val="100000"/>
                  </a:srgbClr>
                </a:gs>
              </a:gsLst>
              <a:lin ang="2700000"/>
            </a:gradFill>
          </p:spPr>
          <p:txBody>
            <a:bodyPr/>
            <a:lstStyle/>
            <a:p>
              <a:endParaRPr lang="pt-BR"/>
            </a:p>
          </p:txBody>
        </p:sp>
        <p:sp>
          <p:nvSpPr>
            <p:cNvPr id="14" name="TextBox 14"/>
            <p:cNvSpPr txBox="1"/>
            <p:nvPr/>
          </p:nvSpPr>
          <p:spPr>
            <a:xfrm>
              <a:off x="0" y="-57150"/>
              <a:ext cx="465702" cy="168797"/>
            </a:xfrm>
            <a:prstGeom prst="rect">
              <a:avLst/>
            </a:prstGeom>
          </p:spPr>
          <p:txBody>
            <a:bodyPr lIns="50800" tIns="50800" rIns="50800" bIns="50800" rtlCol="0" anchor="ctr"/>
            <a:lstStyle/>
            <a:p>
              <a:pPr algn="ctr">
                <a:lnSpc>
                  <a:spcPts val="3447"/>
                </a:lnSpc>
              </a:pPr>
              <a:endParaRPr/>
            </a:p>
          </p:txBody>
        </p:sp>
      </p:grpSp>
      <p:sp>
        <p:nvSpPr>
          <p:cNvPr id="15" name="AutoShape 15"/>
          <p:cNvSpPr/>
          <p:nvPr/>
        </p:nvSpPr>
        <p:spPr>
          <a:xfrm>
            <a:off x="1761915" y="7519558"/>
            <a:ext cx="6642274" cy="0"/>
          </a:xfrm>
          <a:prstGeom prst="line">
            <a:avLst/>
          </a:prstGeom>
          <a:ln w="28575" cap="flat">
            <a:solidFill>
              <a:srgbClr val="FFFFFF"/>
            </a:solidFill>
            <a:prstDash val="solid"/>
            <a:headEnd type="none" w="sm" len="sm"/>
            <a:tailEnd type="none" w="sm" len="sm"/>
          </a:ln>
        </p:spPr>
        <p:txBody>
          <a:bodyPr/>
          <a:lstStyle/>
          <a:p>
            <a:endParaRPr lang="pt-BR"/>
          </a:p>
        </p:txBody>
      </p:sp>
      <p:sp>
        <p:nvSpPr>
          <p:cNvPr id="16" name="AutoShape 16"/>
          <p:cNvSpPr/>
          <p:nvPr/>
        </p:nvSpPr>
        <p:spPr>
          <a:xfrm>
            <a:off x="1761915" y="9210838"/>
            <a:ext cx="6642274" cy="0"/>
          </a:xfrm>
          <a:prstGeom prst="line">
            <a:avLst/>
          </a:prstGeom>
          <a:ln w="28575" cap="flat">
            <a:solidFill>
              <a:srgbClr val="FFFFFF"/>
            </a:solidFill>
            <a:prstDash val="solid"/>
            <a:headEnd type="none" w="sm" len="sm"/>
            <a:tailEnd type="none" w="sm" len="sm"/>
          </a:ln>
        </p:spPr>
        <p:txBody>
          <a:bodyPr/>
          <a:lstStyle/>
          <a:p>
            <a:endParaRPr lang="pt-BR"/>
          </a:p>
        </p:txBody>
      </p:sp>
      <p:sp>
        <p:nvSpPr>
          <p:cNvPr id="17" name="AutoShape 17"/>
          <p:cNvSpPr/>
          <p:nvPr/>
        </p:nvSpPr>
        <p:spPr>
          <a:xfrm>
            <a:off x="8028682" y="7519558"/>
            <a:ext cx="7565689" cy="0"/>
          </a:xfrm>
          <a:prstGeom prst="line">
            <a:avLst/>
          </a:prstGeom>
          <a:ln w="28575" cap="flat">
            <a:solidFill>
              <a:srgbClr val="000000"/>
            </a:solidFill>
            <a:prstDash val="solid"/>
            <a:headEnd type="none" w="sm" len="sm"/>
            <a:tailEnd type="none" w="sm" len="sm"/>
          </a:ln>
        </p:spPr>
        <p:txBody>
          <a:bodyPr/>
          <a:lstStyle/>
          <a:p>
            <a:endParaRPr lang="pt-BR"/>
          </a:p>
        </p:txBody>
      </p:sp>
      <p:sp>
        <p:nvSpPr>
          <p:cNvPr id="18" name="AutoShape 18"/>
          <p:cNvSpPr/>
          <p:nvPr/>
        </p:nvSpPr>
        <p:spPr>
          <a:xfrm>
            <a:off x="8028682" y="9210838"/>
            <a:ext cx="7565689" cy="0"/>
          </a:xfrm>
          <a:prstGeom prst="line">
            <a:avLst/>
          </a:prstGeom>
          <a:ln w="28575" cap="flat">
            <a:solidFill>
              <a:srgbClr val="000000"/>
            </a:solidFill>
            <a:prstDash val="solid"/>
            <a:headEnd type="none" w="sm" len="sm"/>
            <a:tailEnd type="none" w="sm" len="sm"/>
          </a:ln>
        </p:spPr>
        <p:txBody>
          <a:bodyPr/>
          <a:lstStyle/>
          <a:p>
            <a:endParaRPr lang="pt-BR"/>
          </a:p>
        </p:txBody>
      </p:sp>
      <p:grpSp>
        <p:nvGrpSpPr>
          <p:cNvPr id="19" name="Group 19"/>
          <p:cNvGrpSpPr/>
          <p:nvPr/>
        </p:nvGrpSpPr>
        <p:grpSpPr>
          <a:xfrm>
            <a:off x="15558218" y="7332273"/>
            <a:ext cx="1411613" cy="338418"/>
            <a:chOff x="0" y="0"/>
            <a:chExt cx="465702" cy="111647"/>
          </a:xfrm>
        </p:grpSpPr>
        <p:sp>
          <p:nvSpPr>
            <p:cNvPr id="20" name="Freeform 20"/>
            <p:cNvSpPr/>
            <p:nvPr/>
          </p:nvSpPr>
          <p:spPr>
            <a:xfrm>
              <a:off x="0" y="0"/>
              <a:ext cx="465702" cy="111647"/>
            </a:xfrm>
            <a:custGeom>
              <a:avLst/>
              <a:gdLst/>
              <a:ahLst/>
              <a:cxnLst/>
              <a:rect l="l" t="t" r="r" b="b"/>
              <a:pathLst>
                <a:path w="465702" h="111647">
                  <a:moveTo>
                    <a:pt x="55823" y="0"/>
                  </a:moveTo>
                  <a:lnTo>
                    <a:pt x="409879" y="0"/>
                  </a:lnTo>
                  <a:cubicBezTo>
                    <a:pt x="440709" y="0"/>
                    <a:pt x="465702" y="24993"/>
                    <a:pt x="465702" y="55823"/>
                  </a:cubicBezTo>
                  <a:lnTo>
                    <a:pt x="465702" y="55823"/>
                  </a:lnTo>
                  <a:cubicBezTo>
                    <a:pt x="465702" y="70629"/>
                    <a:pt x="459821" y="84828"/>
                    <a:pt x="449352" y="95296"/>
                  </a:cubicBezTo>
                  <a:cubicBezTo>
                    <a:pt x="438883" y="105765"/>
                    <a:pt x="424684" y="111647"/>
                    <a:pt x="409879" y="111647"/>
                  </a:cubicBezTo>
                  <a:lnTo>
                    <a:pt x="55823" y="111647"/>
                  </a:lnTo>
                  <a:cubicBezTo>
                    <a:pt x="24993" y="111647"/>
                    <a:pt x="0" y="86654"/>
                    <a:pt x="0" y="55823"/>
                  </a:cubicBezTo>
                  <a:lnTo>
                    <a:pt x="0" y="55823"/>
                  </a:lnTo>
                  <a:cubicBezTo>
                    <a:pt x="0" y="24993"/>
                    <a:pt x="24993" y="0"/>
                    <a:pt x="55823" y="0"/>
                  </a:cubicBezTo>
                  <a:close/>
                </a:path>
              </a:pathLst>
            </a:custGeom>
            <a:gradFill rotWithShape="1">
              <a:gsLst>
                <a:gs pos="0">
                  <a:srgbClr val="65CED1">
                    <a:alpha val="100000"/>
                  </a:srgbClr>
                </a:gs>
                <a:gs pos="100000">
                  <a:srgbClr val="1F4E4F">
                    <a:alpha val="100000"/>
                  </a:srgbClr>
                </a:gs>
              </a:gsLst>
              <a:lin ang="2700000"/>
            </a:gradFill>
          </p:spPr>
          <p:txBody>
            <a:bodyPr/>
            <a:lstStyle/>
            <a:p>
              <a:endParaRPr lang="pt-BR"/>
            </a:p>
          </p:txBody>
        </p:sp>
        <p:sp>
          <p:nvSpPr>
            <p:cNvPr id="21" name="TextBox 21"/>
            <p:cNvSpPr txBox="1"/>
            <p:nvPr/>
          </p:nvSpPr>
          <p:spPr>
            <a:xfrm>
              <a:off x="0" y="-57150"/>
              <a:ext cx="465702" cy="168797"/>
            </a:xfrm>
            <a:prstGeom prst="rect">
              <a:avLst/>
            </a:prstGeom>
          </p:spPr>
          <p:txBody>
            <a:bodyPr lIns="50800" tIns="50800" rIns="50800" bIns="50800" rtlCol="0" anchor="ctr"/>
            <a:lstStyle/>
            <a:p>
              <a:pPr algn="ctr">
                <a:lnSpc>
                  <a:spcPts val="3447"/>
                </a:lnSpc>
              </a:pPr>
              <a:endParaRPr/>
            </a:p>
          </p:txBody>
        </p:sp>
      </p:grpSp>
      <p:grpSp>
        <p:nvGrpSpPr>
          <p:cNvPr id="22" name="Group 22"/>
          <p:cNvGrpSpPr/>
          <p:nvPr/>
        </p:nvGrpSpPr>
        <p:grpSpPr>
          <a:xfrm>
            <a:off x="15558218" y="9023552"/>
            <a:ext cx="1411613" cy="338418"/>
            <a:chOff x="0" y="0"/>
            <a:chExt cx="465702" cy="111647"/>
          </a:xfrm>
        </p:grpSpPr>
        <p:sp>
          <p:nvSpPr>
            <p:cNvPr id="23" name="Freeform 23"/>
            <p:cNvSpPr/>
            <p:nvPr/>
          </p:nvSpPr>
          <p:spPr>
            <a:xfrm>
              <a:off x="0" y="0"/>
              <a:ext cx="465702" cy="111647"/>
            </a:xfrm>
            <a:custGeom>
              <a:avLst/>
              <a:gdLst/>
              <a:ahLst/>
              <a:cxnLst/>
              <a:rect l="l" t="t" r="r" b="b"/>
              <a:pathLst>
                <a:path w="465702" h="111647">
                  <a:moveTo>
                    <a:pt x="55823" y="0"/>
                  </a:moveTo>
                  <a:lnTo>
                    <a:pt x="409879" y="0"/>
                  </a:lnTo>
                  <a:cubicBezTo>
                    <a:pt x="440709" y="0"/>
                    <a:pt x="465702" y="24993"/>
                    <a:pt x="465702" y="55823"/>
                  </a:cubicBezTo>
                  <a:lnTo>
                    <a:pt x="465702" y="55823"/>
                  </a:lnTo>
                  <a:cubicBezTo>
                    <a:pt x="465702" y="70629"/>
                    <a:pt x="459821" y="84828"/>
                    <a:pt x="449352" y="95296"/>
                  </a:cubicBezTo>
                  <a:cubicBezTo>
                    <a:pt x="438883" y="105765"/>
                    <a:pt x="424684" y="111647"/>
                    <a:pt x="409879" y="111647"/>
                  </a:cubicBezTo>
                  <a:lnTo>
                    <a:pt x="55823" y="111647"/>
                  </a:lnTo>
                  <a:cubicBezTo>
                    <a:pt x="24993" y="111647"/>
                    <a:pt x="0" y="86654"/>
                    <a:pt x="0" y="55823"/>
                  </a:cubicBezTo>
                  <a:lnTo>
                    <a:pt x="0" y="55823"/>
                  </a:lnTo>
                  <a:cubicBezTo>
                    <a:pt x="0" y="24993"/>
                    <a:pt x="24993" y="0"/>
                    <a:pt x="55823" y="0"/>
                  </a:cubicBezTo>
                  <a:close/>
                </a:path>
              </a:pathLst>
            </a:custGeom>
            <a:gradFill rotWithShape="1">
              <a:gsLst>
                <a:gs pos="0">
                  <a:srgbClr val="65CED1">
                    <a:alpha val="100000"/>
                  </a:srgbClr>
                </a:gs>
                <a:gs pos="100000">
                  <a:srgbClr val="1F4E4F">
                    <a:alpha val="100000"/>
                  </a:srgbClr>
                </a:gs>
              </a:gsLst>
              <a:lin ang="2700000"/>
            </a:gradFill>
          </p:spPr>
          <p:txBody>
            <a:bodyPr/>
            <a:lstStyle/>
            <a:p>
              <a:endParaRPr lang="pt-BR"/>
            </a:p>
          </p:txBody>
        </p:sp>
        <p:sp>
          <p:nvSpPr>
            <p:cNvPr id="24" name="TextBox 24"/>
            <p:cNvSpPr txBox="1"/>
            <p:nvPr/>
          </p:nvSpPr>
          <p:spPr>
            <a:xfrm>
              <a:off x="0" y="-57150"/>
              <a:ext cx="465702" cy="168797"/>
            </a:xfrm>
            <a:prstGeom prst="rect">
              <a:avLst/>
            </a:prstGeom>
          </p:spPr>
          <p:txBody>
            <a:bodyPr lIns="50800" tIns="50800" rIns="50800" bIns="50800" rtlCol="0" anchor="ctr"/>
            <a:lstStyle/>
            <a:p>
              <a:pPr algn="ctr">
                <a:lnSpc>
                  <a:spcPts val="3447"/>
                </a:lnSpc>
              </a:pPr>
              <a:endParaRPr/>
            </a:p>
          </p:txBody>
        </p:sp>
      </p:grpSp>
      <p:sp>
        <p:nvSpPr>
          <p:cNvPr id="25" name="Freeform 25"/>
          <p:cNvSpPr/>
          <p:nvPr/>
        </p:nvSpPr>
        <p:spPr>
          <a:xfrm>
            <a:off x="108132" y="9596600"/>
            <a:ext cx="521689" cy="568076"/>
          </a:xfrm>
          <a:custGeom>
            <a:avLst/>
            <a:gdLst/>
            <a:ahLst/>
            <a:cxnLst/>
            <a:rect l="l" t="t" r="r" b="b"/>
            <a:pathLst>
              <a:path w="521689" h="568076">
                <a:moveTo>
                  <a:pt x="0" y="0"/>
                </a:moveTo>
                <a:lnTo>
                  <a:pt x="521689" y="0"/>
                </a:lnTo>
                <a:lnTo>
                  <a:pt x="521689" y="568076"/>
                </a:lnTo>
                <a:lnTo>
                  <a:pt x="0" y="568076"/>
                </a:lnTo>
                <a:lnTo>
                  <a:pt x="0" y="0"/>
                </a:lnTo>
                <a:close/>
              </a:path>
            </a:pathLst>
          </a:custGeom>
          <a:blipFill>
            <a:blip r:embed="rId2"/>
            <a:stretch>
              <a:fillRect r="-327026"/>
            </a:stretch>
          </a:blipFill>
        </p:spPr>
        <p:txBody>
          <a:bodyPr/>
          <a:lstStyle/>
          <a:p>
            <a:endParaRPr lang="pt-BR"/>
          </a:p>
        </p:txBody>
      </p:sp>
      <p:sp>
        <p:nvSpPr>
          <p:cNvPr id="26" name="Freeform 26"/>
          <p:cNvSpPr/>
          <p:nvPr/>
        </p:nvSpPr>
        <p:spPr>
          <a:xfrm>
            <a:off x="631480" y="9584857"/>
            <a:ext cx="1656793" cy="591563"/>
          </a:xfrm>
          <a:custGeom>
            <a:avLst/>
            <a:gdLst/>
            <a:ahLst/>
            <a:cxnLst/>
            <a:rect l="l" t="t" r="r" b="b"/>
            <a:pathLst>
              <a:path w="1656793" h="591563">
                <a:moveTo>
                  <a:pt x="0" y="0"/>
                </a:moveTo>
                <a:lnTo>
                  <a:pt x="1656793" y="0"/>
                </a:lnTo>
                <a:lnTo>
                  <a:pt x="1656793" y="591563"/>
                </a:lnTo>
                <a:lnTo>
                  <a:pt x="0" y="591563"/>
                </a:lnTo>
                <a:lnTo>
                  <a:pt x="0" y="0"/>
                </a:lnTo>
                <a:close/>
              </a:path>
            </a:pathLst>
          </a:custGeom>
          <a:blipFill>
            <a:blip r:embed="rId2"/>
            <a:stretch>
              <a:fillRect l="-34858" r="-5162"/>
            </a:stretch>
          </a:blipFill>
        </p:spPr>
        <p:txBody>
          <a:bodyPr/>
          <a:lstStyle/>
          <a:p>
            <a:endParaRPr lang="pt-BR"/>
          </a:p>
        </p:txBody>
      </p:sp>
      <p:sp>
        <p:nvSpPr>
          <p:cNvPr id="27" name="TextBox 27"/>
          <p:cNvSpPr txBox="1"/>
          <p:nvPr/>
        </p:nvSpPr>
        <p:spPr>
          <a:xfrm>
            <a:off x="2288273" y="3475716"/>
            <a:ext cx="2873427" cy="674689"/>
          </a:xfrm>
          <a:prstGeom prst="rect">
            <a:avLst/>
          </a:prstGeom>
        </p:spPr>
        <p:txBody>
          <a:bodyPr lIns="0" tIns="0" rIns="0" bIns="0" rtlCol="0" anchor="t">
            <a:spAutoFit/>
          </a:bodyPr>
          <a:lstStyle/>
          <a:p>
            <a:pPr algn="l">
              <a:lnSpc>
                <a:spcPts val="2685"/>
              </a:lnSpc>
            </a:pPr>
            <a:r>
              <a:rPr lang="en-US" sz="2376">
                <a:solidFill>
                  <a:srgbClr val="FFFFFF"/>
                </a:solidFill>
                <a:latin typeface="HK Grotesk"/>
                <a:ea typeface="HK Grotesk"/>
                <a:cs typeface="HK Grotesk"/>
                <a:sym typeface="HK Grotesk"/>
              </a:rPr>
              <a:t>Segurança muito fraca</a:t>
            </a:r>
          </a:p>
        </p:txBody>
      </p:sp>
      <p:sp>
        <p:nvSpPr>
          <p:cNvPr id="28" name="TextBox 28"/>
          <p:cNvSpPr txBox="1"/>
          <p:nvPr/>
        </p:nvSpPr>
        <p:spPr>
          <a:xfrm>
            <a:off x="2288273" y="5066650"/>
            <a:ext cx="2873427" cy="674689"/>
          </a:xfrm>
          <a:prstGeom prst="rect">
            <a:avLst/>
          </a:prstGeom>
        </p:spPr>
        <p:txBody>
          <a:bodyPr lIns="0" tIns="0" rIns="0" bIns="0" rtlCol="0" anchor="t">
            <a:spAutoFit/>
          </a:bodyPr>
          <a:lstStyle/>
          <a:p>
            <a:pPr algn="l">
              <a:lnSpc>
                <a:spcPts val="2685"/>
              </a:lnSpc>
            </a:pPr>
            <a:r>
              <a:rPr lang="en-US" sz="2376">
                <a:solidFill>
                  <a:srgbClr val="FFFFFF"/>
                </a:solidFill>
                <a:latin typeface="HK Grotesk"/>
                <a:ea typeface="HK Grotesk"/>
                <a:cs typeface="HK Grotesk"/>
                <a:sym typeface="HK Grotesk"/>
              </a:rPr>
              <a:t>Falta de confiabilidade</a:t>
            </a:r>
          </a:p>
        </p:txBody>
      </p:sp>
      <p:sp>
        <p:nvSpPr>
          <p:cNvPr id="29" name="TextBox 29"/>
          <p:cNvSpPr txBox="1"/>
          <p:nvPr/>
        </p:nvSpPr>
        <p:spPr>
          <a:xfrm>
            <a:off x="2288273" y="6657584"/>
            <a:ext cx="2873427" cy="674689"/>
          </a:xfrm>
          <a:prstGeom prst="rect">
            <a:avLst/>
          </a:prstGeom>
        </p:spPr>
        <p:txBody>
          <a:bodyPr lIns="0" tIns="0" rIns="0" bIns="0" rtlCol="0" anchor="t">
            <a:spAutoFit/>
          </a:bodyPr>
          <a:lstStyle/>
          <a:p>
            <a:pPr algn="l">
              <a:lnSpc>
                <a:spcPts val="2685"/>
              </a:lnSpc>
            </a:pPr>
            <a:r>
              <a:rPr lang="en-US" sz="2376">
                <a:solidFill>
                  <a:srgbClr val="FFFFFF"/>
                </a:solidFill>
                <a:latin typeface="HK Grotesk"/>
                <a:ea typeface="HK Grotesk"/>
                <a:cs typeface="HK Grotesk"/>
                <a:sym typeface="HK Grotesk"/>
              </a:rPr>
              <a:t>Dependência do broker</a:t>
            </a:r>
          </a:p>
        </p:txBody>
      </p:sp>
      <p:sp>
        <p:nvSpPr>
          <p:cNvPr id="30" name="TextBox 30"/>
          <p:cNvSpPr txBox="1"/>
          <p:nvPr/>
        </p:nvSpPr>
        <p:spPr>
          <a:xfrm>
            <a:off x="15971321" y="5686565"/>
            <a:ext cx="585407" cy="503168"/>
          </a:xfrm>
          <a:prstGeom prst="rect">
            <a:avLst/>
          </a:prstGeom>
        </p:spPr>
        <p:txBody>
          <a:bodyPr lIns="0" tIns="0" rIns="0" bIns="0" rtlCol="0" anchor="t">
            <a:spAutoFit/>
          </a:bodyPr>
          <a:lstStyle/>
          <a:p>
            <a:pPr algn="l">
              <a:lnSpc>
                <a:spcPts val="3918"/>
              </a:lnSpc>
            </a:pPr>
            <a:r>
              <a:rPr lang="en-US" sz="3467">
                <a:solidFill>
                  <a:srgbClr val="FFFFFF"/>
                </a:solidFill>
                <a:latin typeface="HK Grotesk"/>
                <a:ea typeface="HK Grotesk"/>
                <a:cs typeface="HK Grotesk"/>
                <a:sym typeface="HK Grotesk"/>
              </a:rPr>
              <a:t>02</a:t>
            </a:r>
          </a:p>
        </p:txBody>
      </p:sp>
      <p:sp>
        <p:nvSpPr>
          <p:cNvPr id="31" name="TextBox 31"/>
          <p:cNvSpPr txBox="1"/>
          <p:nvPr/>
        </p:nvSpPr>
        <p:spPr>
          <a:xfrm>
            <a:off x="16030370" y="7277499"/>
            <a:ext cx="526358" cy="503168"/>
          </a:xfrm>
          <a:prstGeom prst="rect">
            <a:avLst/>
          </a:prstGeom>
        </p:spPr>
        <p:txBody>
          <a:bodyPr lIns="0" tIns="0" rIns="0" bIns="0" rtlCol="0" anchor="t">
            <a:spAutoFit/>
          </a:bodyPr>
          <a:lstStyle/>
          <a:p>
            <a:pPr algn="l">
              <a:lnSpc>
                <a:spcPts val="3918"/>
              </a:lnSpc>
            </a:pPr>
            <a:r>
              <a:rPr lang="en-US" sz="3467">
                <a:solidFill>
                  <a:srgbClr val="FFFFFF"/>
                </a:solidFill>
                <a:latin typeface="HK Grotesk"/>
                <a:ea typeface="HK Grotesk"/>
                <a:cs typeface="HK Grotesk"/>
                <a:sym typeface="HK Grotesk"/>
              </a:rPr>
              <a:t>03</a:t>
            </a:r>
          </a:p>
        </p:txBody>
      </p:sp>
      <p:sp>
        <p:nvSpPr>
          <p:cNvPr id="32" name="TextBox 32"/>
          <p:cNvSpPr txBox="1"/>
          <p:nvPr/>
        </p:nvSpPr>
        <p:spPr>
          <a:xfrm>
            <a:off x="15971321" y="4095632"/>
            <a:ext cx="585407" cy="503168"/>
          </a:xfrm>
          <a:prstGeom prst="rect">
            <a:avLst/>
          </a:prstGeom>
        </p:spPr>
        <p:txBody>
          <a:bodyPr lIns="0" tIns="0" rIns="0" bIns="0" rtlCol="0" anchor="t">
            <a:spAutoFit/>
          </a:bodyPr>
          <a:lstStyle/>
          <a:p>
            <a:pPr algn="l">
              <a:lnSpc>
                <a:spcPts val="3918"/>
              </a:lnSpc>
            </a:pPr>
            <a:r>
              <a:rPr lang="en-US" sz="3467">
                <a:solidFill>
                  <a:srgbClr val="FFFFFF"/>
                </a:solidFill>
                <a:latin typeface="HK Grotesk"/>
                <a:ea typeface="HK Grotesk"/>
                <a:cs typeface="HK Grotesk"/>
                <a:sym typeface="HK Grotesk"/>
              </a:rPr>
              <a:t>01</a:t>
            </a:r>
          </a:p>
        </p:txBody>
      </p:sp>
      <p:sp>
        <p:nvSpPr>
          <p:cNvPr id="33" name="TextBox 33"/>
          <p:cNvSpPr txBox="1"/>
          <p:nvPr/>
        </p:nvSpPr>
        <p:spPr>
          <a:xfrm>
            <a:off x="16030370" y="8968779"/>
            <a:ext cx="526358" cy="503168"/>
          </a:xfrm>
          <a:prstGeom prst="rect">
            <a:avLst/>
          </a:prstGeom>
        </p:spPr>
        <p:txBody>
          <a:bodyPr lIns="0" tIns="0" rIns="0" bIns="0" rtlCol="0" anchor="t">
            <a:spAutoFit/>
          </a:bodyPr>
          <a:lstStyle/>
          <a:p>
            <a:pPr algn="l">
              <a:lnSpc>
                <a:spcPts val="3918"/>
              </a:lnSpc>
            </a:pPr>
            <a:r>
              <a:rPr lang="en-US" sz="3467">
                <a:solidFill>
                  <a:srgbClr val="FFFFFF"/>
                </a:solidFill>
                <a:latin typeface="HK Grotesk"/>
                <a:ea typeface="HK Grotesk"/>
                <a:cs typeface="HK Grotesk"/>
                <a:sym typeface="HK Grotesk"/>
              </a:rPr>
              <a:t>04</a:t>
            </a:r>
          </a:p>
        </p:txBody>
      </p:sp>
      <p:sp>
        <p:nvSpPr>
          <p:cNvPr id="34" name="TextBox 34"/>
          <p:cNvSpPr txBox="1"/>
          <p:nvPr/>
        </p:nvSpPr>
        <p:spPr>
          <a:xfrm>
            <a:off x="2288273" y="8348863"/>
            <a:ext cx="2873427" cy="674689"/>
          </a:xfrm>
          <a:prstGeom prst="rect">
            <a:avLst/>
          </a:prstGeom>
        </p:spPr>
        <p:txBody>
          <a:bodyPr lIns="0" tIns="0" rIns="0" bIns="0" rtlCol="0" anchor="t">
            <a:spAutoFit/>
          </a:bodyPr>
          <a:lstStyle/>
          <a:p>
            <a:pPr algn="l">
              <a:lnSpc>
                <a:spcPts val="2685"/>
              </a:lnSpc>
            </a:pPr>
            <a:r>
              <a:rPr lang="en-US" sz="2376">
                <a:solidFill>
                  <a:srgbClr val="FFFFFF"/>
                </a:solidFill>
                <a:latin typeface="HK Grotesk"/>
                <a:ea typeface="HK Grotesk"/>
                <a:cs typeface="HK Grotesk"/>
                <a:sym typeface="HK Grotesk"/>
              </a:rPr>
              <a:t>Falta da P2P de forma nativa</a:t>
            </a:r>
          </a:p>
        </p:txBody>
      </p:sp>
      <p:sp>
        <p:nvSpPr>
          <p:cNvPr id="35" name="TextBox 35"/>
          <p:cNvSpPr txBox="1"/>
          <p:nvPr/>
        </p:nvSpPr>
        <p:spPr>
          <a:xfrm>
            <a:off x="895166" y="1357543"/>
            <a:ext cx="4876205" cy="934720"/>
          </a:xfrm>
          <a:prstGeom prst="rect">
            <a:avLst/>
          </a:prstGeom>
        </p:spPr>
        <p:txBody>
          <a:bodyPr lIns="0" tIns="0" rIns="0" bIns="0" rtlCol="0" anchor="t">
            <a:spAutoFit/>
          </a:bodyPr>
          <a:lstStyle/>
          <a:p>
            <a:pPr algn="ctr">
              <a:lnSpc>
                <a:spcPts val="7279"/>
              </a:lnSpc>
            </a:pPr>
            <a:r>
              <a:rPr lang="en-US" sz="5199" b="1">
                <a:solidFill>
                  <a:srgbClr val="FFFFFF"/>
                </a:solidFill>
                <a:latin typeface="Poppins Semi-Bold"/>
                <a:ea typeface="Poppins Semi-Bold"/>
                <a:cs typeface="Poppins Semi-Bold"/>
                <a:sym typeface="Poppins Semi-Bold"/>
              </a:rPr>
              <a:t>Desvantagens</a:t>
            </a:r>
          </a:p>
        </p:txBody>
      </p:sp>
      <p:sp>
        <p:nvSpPr>
          <p:cNvPr id="36" name="TextBox 36"/>
          <p:cNvSpPr txBox="1"/>
          <p:nvPr/>
        </p:nvSpPr>
        <p:spPr>
          <a:xfrm>
            <a:off x="12346112" y="1357543"/>
            <a:ext cx="4876205" cy="934720"/>
          </a:xfrm>
          <a:prstGeom prst="rect">
            <a:avLst/>
          </a:prstGeom>
        </p:spPr>
        <p:txBody>
          <a:bodyPr lIns="0" tIns="0" rIns="0" bIns="0" rtlCol="0" anchor="t">
            <a:spAutoFit/>
          </a:bodyPr>
          <a:lstStyle/>
          <a:p>
            <a:pPr algn="ctr">
              <a:lnSpc>
                <a:spcPts val="7279"/>
              </a:lnSpc>
            </a:pPr>
            <a:r>
              <a:rPr lang="en-US" sz="5199" b="1">
                <a:solidFill>
                  <a:srgbClr val="FFFFFF"/>
                </a:solidFill>
                <a:latin typeface="Poppins Semi-Bold"/>
                <a:ea typeface="Poppins Semi-Bold"/>
                <a:cs typeface="Poppins Semi-Bold"/>
                <a:sym typeface="Poppins Semi-Bold"/>
              </a:rPr>
              <a:t>Desvantagens</a:t>
            </a:r>
          </a:p>
        </p:txBody>
      </p:sp>
      <p:sp>
        <p:nvSpPr>
          <p:cNvPr id="37" name="TextBox 37"/>
          <p:cNvSpPr txBox="1"/>
          <p:nvPr/>
        </p:nvSpPr>
        <p:spPr>
          <a:xfrm>
            <a:off x="8569780" y="3423473"/>
            <a:ext cx="6786695" cy="904692"/>
          </a:xfrm>
          <a:prstGeom prst="rect">
            <a:avLst/>
          </a:prstGeom>
        </p:spPr>
        <p:txBody>
          <a:bodyPr lIns="0" tIns="0" rIns="0" bIns="0" rtlCol="0" anchor="t">
            <a:spAutoFit/>
          </a:bodyPr>
          <a:lstStyle/>
          <a:p>
            <a:pPr algn="r">
              <a:lnSpc>
                <a:spcPts val="2372"/>
              </a:lnSpc>
            </a:pPr>
            <a:r>
              <a:rPr lang="en-US" sz="2100">
                <a:solidFill>
                  <a:srgbClr val="000000"/>
                </a:solidFill>
                <a:latin typeface="Poppins"/>
                <a:ea typeface="Poppins"/>
                <a:cs typeface="Poppins"/>
                <a:sym typeface="Poppins"/>
              </a:rPr>
              <a:t>O MQTT não possui criptografia embutida, então a segurança depende de implementações externas como TLS/SSL.</a:t>
            </a:r>
          </a:p>
        </p:txBody>
      </p:sp>
      <p:sp>
        <p:nvSpPr>
          <p:cNvPr id="38" name="TextBox 38"/>
          <p:cNvSpPr txBox="1"/>
          <p:nvPr/>
        </p:nvSpPr>
        <p:spPr>
          <a:xfrm>
            <a:off x="8569780" y="5023932"/>
            <a:ext cx="6786695" cy="904692"/>
          </a:xfrm>
          <a:prstGeom prst="rect">
            <a:avLst/>
          </a:prstGeom>
        </p:spPr>
        <p:txBody>
          <a:bodyPr lIns="0" tIns="0" rIns="0" bIns="0" rtlCol="0" anchor="t">
            <a:spAutoFit/>
          </a:bodyPr>
          <a:lstStyle/>
          <a:p>
            <a:pPr algn="r">
              <a:lnSpc>
                <a:spcPts val="2372"/>
              </a:lnSpc>
            </a:pPr>
            <a:r>
              <a:rPr lang="en-US" sz="2100">
                <a:solidFill>
                  <a:srgbClr val="000000"/>
                </a:solidFill>
                <a:latin typeface="Poppins"/>
                <a:ea typeface="Poppins"/>
                <a:cs typeface="Poppins"/>
                <a:sym typeface="Poppins"/>
              </a:rPr>
              <a:t>Todo o tráfego passa pelo broker MQTT, o que pode se tornar um ponto único de falha se não houver redundância.</a:t>
            </a:r>
          </a:p>
        </p:txBody>
      </p:sp>
      <p:sp>
        <p:nvSpPr>
          <p:cNvPr id="39" name="TextBox 39"/>
          <p:cNvSpPr txBox="1"/>
          <p:nvPr/>
        </p:nvSpPr>
        <p:spPr>
          <a:xfrm>
            <a:off x="8569780" y="6624391"/>
            <a:ext cx="6786695" cy="904692"/>
          </a:xfrm>
          <a:prstGeom prst="rect">
            <a:avLst/>
          </a:prstGeom>
        </p:spPr>
        <p:txBody>
          <a:bodyPr lIns="0" tIns="0" rIns="0" bIns="0" rtlCol="0" anchor="t">
            <a:spAutoFit/>
          </a:bodyPr>
          <a:lstStyle/>
          <a:p>
            <a:pPr algn="r">
              <a:lnSpc>
                <a:spcPts val="2372"/>
              </a:lnSpc>
            </a:pPr>
            <a:r>
              <a:rPr lang="en-US" sz="2100">
                <a:solidFill>
                  <a:srgbClr val="000000"/>
                </a:solidFill>
                <a:latin typeface="Poppins"/>
                <a:ea typeface="Poppins"/>
                <a:cs typeface="Poppins"/>
                <a:sym typeface="Poppins"/>
              </a:rPr>
              <a:t>Como foi projetado para comunicação leve, não é eficiente para transferências grandes, como imagens e vídeos.</a:t>
            </a:r>
          </a:p>
        </p:txBody>
      </p:sp>
      <p:sp>
        <p:nvSpPr>
          <p:cNvPr id="40" name="TextBox 40"/>
          <p:cNvSpPr txBox="1"/>
          <p:nvPr/>
        </p:nvSpPr>
        <p:spPr>
          <a:xfrm>
            <a:off x="8605933" y="8288069"/>
            <a:ext cx="6786695" cy="904692"/>
          </a:xfrm>
          <a:prstGeom prst="rect">
            <a:avLst/>
          </a:prstGeom>
        </p:spPr>
        <p:txBody>
          <a:bodyPr lIns="0" tIns="0" rIns="0" bIns="0" rtlCol="0" anchor="t">
            <a:spAutoFit/>
          </a:bodyPr>
          <a:lstStyle/>
          <a:p>
            <a:pPr algn="r">
              <a:lnSpc>
                <a:spcPts val="2372"/>
              </a:lnSpc>
            </a:pPr>
            <a:r>
              <a:rPr lang="en-US" sz="2100">
                <a:solidFill>
                  <a:srgbClr val="000000"/>
                </a:solidFill>
                <a:latin typeface="Poppins"/>
                <a:ea typeface="Poppins"/>
                <a:cs typeface="Poppins"/>
                <a:sym typeface="Poppins"/>
              </a:rPr>
              <a:t>Apesar do modelo publish/subscribe, ainda há desafios na garantia de entrega quando dispositivos estão offline por longos períodos.</a:t>
            </a: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25" y="0"/>
            <a:ext cx="18277775" cy="1846293"/>
            <a:chOff x="0" y="0"/>
            <a:chExt cx="4813900" cy="486266"/>
          </a:xfrm>
        </p:grpSpPr>
        <p:sp>
          <p:nvSpPr>
            <p:cNvPr id="3" name="Freeform 3"/>
            <p:cNvSpPr/>
            <p:nvPr/>
          </p:nvSpPr>
          <p:spPr>
            <a:xfrm>
              <a:off x="0" y="0"/>
              <a:ext cx="4813900" cy="486266"/>
            </a:xfrm>
            <a:custGeom>
              <a:avLst/>
              <a:gdLst/>
              <a:ahLst/>
              <a:cxnLst/>
              <a:rect l="l" t="t" r="r" b="b"/>
              <a:pathLst>
                <a:path w="4813900" h="486266">
                  <a:moveTo>
                    <a:pt x="0" y="0"/>
                  </a:moveTo>
                  <a:lnTo>
                    <a:pt x="4813900" y="0"/>
                  </a:lnTo>
                  <a:lnTo>
                    <a:pt x="4813900" y="486266"/>
                  </a:lnTo>
                  <a:lnTo>
                    <a:pt x="0" y="486266"/>
                  </a:lnTo>
                  <a:close/>
                </a:path>
              </a:pathLst>
            </a:custGeom>
            <a:gradFill rotWithShape="1">
              <a:gsLst>
                <a:gs pos="0">
                  <a:srgbClr val="65CED1">
                    <a:alpha val="100000"/>
                  </a:srgbClr>
                </a:gs>
                <a:gs pos="100000">
                  <a:srgbClr val="000000">
                    <a:alpha val="100000"/>
                  </a:srgbClr>
                </a:gs>
              </a:gsLst>
              <a:lin ang="2700000"/>
            </a:gradFill>
            <a:ln cap="sq">
              <a:noFill/>
              <a:prstDash val="solid"/>
              <a:miter/>
            </a:ln>
          </p:spPr>
          <p:txBody>
            <a:bodyPr/>
            <a:lstStyle/>
            <a:p>
              <a:endParaRPr lang="pt-BR"/>
            </a:p>
          </p:txBody>
        </p:sp>
        <p:sp>
          <p:nvSpPr>
            <p:cNvPr id="4" name="TextBox 4"/>
            <p:cNvSpPr txBox="1"/>
            <p:nvPr/>
          </p:nvSpPr>
          <p:spPr>
            <a:xfrm>
              <a:off x="0" y="-57150"/>
              <a:ext cx="4813900" cy="543416"/>
            </a:xfrm>
            <a:prstGeom prst="rect">
              <a:avLst/>
            </a:prstGeom>
          </p:spPr>
          <p:txBody>
            <a:bodyPr lIns="50800" tIns="50800" rIns="50800" bIns="50800" rtlCol="0" anchor="ctr"/>
            <a:lstStyle/>
            <a:p>
              <a:pPr marL="0" lvl="0" indent="0" algn="ctr">
                <a:lnSpc>
                  <a:spcPts val="3447"/>
                </a:lnSpc>
                <a:spcBef>
                  <a:spcPct val="0"/>
                </a:spcBef>
              </a:pPr>
              <a:endParaRPr/>
            </a:p>
          </p:txBody>
        </p:sp>
      </p:grpSp>
      <p:grpSp>
        <p:nvGrpSpPr>
          <p:cNvPr id="5" name="Group 5"/>
          <p:cNvGrpSpPr/>
          <p:nvPr/>
        </p:nvGrpSpPr>
        <p:grpSpPr>
          <a:xfrm>
            <a:off x="616016" y="4861817"/>
            <a:ext cx="3387253" cy="4195844"/>
            <a:chOff x="0" y="0"/>
            <a:chExt cx="4516338" cy="5594458"/>
          </a:xfrm>
        </p:grpSpPr>
        <p:grpSp>
          <p:nvGrpSpPr>
            <p:cNvPr id="6" name="Group 6"/>
            <p:cNvGrpSpPr/>
            <p:nvPr/>
          </p:nvGrpSpPr>
          <p:grpSpPr>
            <a:xfrm>
              <a:off x="0" y="0"/>
              <a:ext cx="4114800" cy="5594458"/>
              <a:chOff x="0" y="0"/>
              <a:chExt cx="812800" cy="1105078"/>
            </a:xfrm>
          </p:grpSpPr>
          <p:sp>
            <p:nvSpPr>
              <p:cNvPr id="7" name="Freeform 7"/>
              <p:cNvSpPr/>
              <p:nvPr/>
            </p:nvSpPr>
            <p:spPr>
              <a:xfrm>
                <a:off x="0" y="0"/>
                <a:ext cx="812800" cy="1105078"/>
              </a:xfrm>
              <a:custGeom>
                <a:avLst/>
                <a:gdLst/>
                <a:ahLst/>
                <a:cxnLst/>
                <a:rect l="l" t="t" r="r" b="b"/>
                <a:pathLst>
                  <a:path w="812800" h="1105078">
                    <a:moveTo>
                      <a:pt x="37630" y="0"/>
                    </a:moveTo>
                    <a:lnTo>
                      <a:pt x="775170" y="0"/>
                    </a:lnTo>
                    <a:cubicBezTo>
                      <a:pt x="785150" y="0"/>
                      <a:pt x="794722" y="3965"/>
                      <a:pt x="801779" y="11021"/>
                    </a:cubicBezTo>
                    <a:cubicBezTo>
                      <a:pt x="808835" y="18078"/>
                      <a:pt x="812800" y="27650"/>
                      <a:pt x="812800" y="37630"/>
                    </a:cubicBezTo>
                    <a:lnTo>
                      <a:pt x="812800" y="1067449"/>
                    </a:lnTo>
                    <a:cubicBezTo>
                      <a:pt x="812800" y="1077429"/>
                      <a:pt x="808835" y="1087000"/>
                      <a:pt x="801779" y="1094057"/>
                    </a:cubicBezTo>
                    <a:cubicBezTo>
                      <a:pt x="794722" y="1101114"/>
                      <a:pt x="785150" y="1105078"/>
                      <a:pt x="775170" y="1105078"/>
                    </a:cubicBezTo>
                    <a:lnTo>
                      <a:pt x="37630" y="1105078"/>
                    </a:lnTo>
                    <a:cubicBezTo>
                      <a:pt x="27650" y="1105078"/>
                      <a:pt x="18078" y="1101114"/>
                      <a:pt x="11021" y="1094057"/>
                    </a:cubicBezTo>
                    <a:cubicBezTo>
                      <a:pt x="3965" y="1087000"/>
                      <a:pt x="0" y="1077429"/>
                      <a:pt x="0" y="1067449"/>
                    </a:cubicBezTo>
                    <a:lnTo>
                      <a:pt x="0" y="37630"/>
                    </a:lnTo>
                    <a:cubicBezTo>
                      <a:pt x="0" y="27650"/>
                      <a:pt x="3965" y="18078"/>
                      <a:pt x="11021" y="11021"/>
                    </a:cubicBezTo>
                    <a:cubicBezTo>
                      <a:pt x="18078" y="3965"/>
                      <a:pt x="27650" y="0"/>
                      <a:pt x="37630" y="0"/>
                    </a:cubicBezTo>
                    <a:close/>
                  </a:path>
                </a:pathLst>
              </a:custGeom>
              <a:solidFill>
                <a:srgbClr val="000000">
                  <a:alpha val="0"/>
                </a:srgbClr>
              </a:solidFill>
              <a:ln w="38100" cap="sq">
                <a:solidFill>
                  <a:srgbClr val="DCDCDC"/>
                </a:solidFill>
                <a:prstDash val="solid"/>
                <a:miter/>
              </a:ln>
            </p:spPr>
            <p:txBody>
              <a:bodyPr/>
              <a:lstStyle/>
              <a:p>
                <a:endParaRPr lang="pt-BR"/>
              </a:p>
            </p:txBody>
          </p:sp>
          <p:sp>
            <p:nvSpPr>
              <p:cNvPr id="8" name="TextBox 8"/>
              <p:cNvSpPr txBox="1"/>
              <p:nvPr/>
            </p:nvSpPr>
            <p:spPr>
              <a:xfrm>
                <a:off x="0" y="19050"/>
                <a:ext cx="812800" cy="1086028"/>
              </a:xfrm>
              <a:prstGeom prst="rect">
                <a:avLst/>
              </a:prstGeom>
            </p:spPr>
            <p:txBody>
              <a:bodyPr lIns="50800" tIns="50800" rIns="50800" bIns="50800" rtlCol="0" anchor="ctr"/>
              <a:lstStyle/>
              <a:p>
                <a:pPr algn="ctr">
                  <a:lnSpc>
                    <a:spcPts val="2685"/>
                  </a:lnSpc>
                </a:pPr>
                <a:endParaRPr/>
              </a:p>
            </p:txBody>
          </p:sp>
        </p:grpSp>
        <p:grpSp>
          <p:nvGrpSpPr>
            <p:cNvPr id="9" name="Group 9"/>
            <p:cNvGrpSpPr/>
            <p:nvPr/>
          </p:nvGrpSpPr>
          <p:grpSpPr>
            <a:xfrm rot="5400000">
              <a:off x="3725869" y="871893"/>
              <a:ext cx="1179399" cy="401538"/>
              <a:chOff x="0" y="0"/>
              <a:chExt cx="940491" cy="320199"/>
            </a:xfrm>
          </p:grpSpPr>
          <p:sp>
            <p:nvSpPr>
              <p:cNvPr id="10" name="Freeform 10"/>
              <p:cNvSpPr/>
              <p:nvPr/>
            </p:nvSpPr>
            <p:spPr>
              <a:xfrm>
                <a:off x="0" y="0"/>
                <a:ext cx="940491" cy="320199"/>
              </a:xfrm>
              <a:custGeom>
                <a:avLst/>
                <a:gdLst/>
                <a:ahLst/>
                <a:cxnLst/>
                <a:rect l="l" t="t" r="r" b="b"/>
                <a:pathLst>
                  <a:path w="940491" h="320199">
                    <a:moveTo>
                      <a:pt x="737291" y="0"/>
                    </a:moveTo>
                    <a:lnTo>
                      <a:pt x="0" y="0"/>
                    </a:lnTo>
                    <a:lnTo>
                      <a:pt x="203200" y="320199"/>
                    </a:lnTo>
                    <a:lnTo>
                      <a:pt x="940491" y="320199"/>
                    </a:lnTo>
                    <a:lnTo>
                      <a:pt x="737291" y="0"/>
                    </a:lnTo>
                    <a:close/>
                  </a:path>
                </a:pathLst>
              </a:custGeom>
              <a:solidFill>
                <a:srgbClr val="072728"/>
              </a:solidFill>
            </p:spPr>
            <p:txBody>
              <a:bodyPr/>
              <a:lstStyle/>
              <a:p>
                <a:endParaRPr lang="pt-BR"/>
              </a:p>
            </p:txBody>
          </p:sp>
          <p:sp>
            <p:nvSpPr>
              <p:cNvPr id="11" name="TextBox 11"/>
              <p:cNvSpPr txBox="1"/>
              <p:nvPr/>
            </p:nvSpPr>
            <p:spPr>
              <a:xfrm>
                <a:off x="101600" y="19050"/>
                <a:ext cx="737291" cy="301149"/>
              </a:xfrm>
              <a:prstGeom prst="rect">
                <a:avLst/>
              </a:prstGeom>
            </p:spPr>
            <p:txBody>
              <a:bodyPr lIns="50800" tIns="50800" rIns="50800" bIns="50800" rtlCol="0" anchor="ctr"/>
              <a:lstStyle/>
              <a:p>
                <a:pPr algn="ctr">
                  <a:lnSpc>
                    <a:spcPts val="2685"/>
                  </a:lnSpc>
                </a:pPr>
                <a:endParaRPr/>
              </a:p>
            </p:txBody>
          </p:sp>
        </p:grpSp>
        <p:grpSp>
          <p:nvGrpSpPr>
            <p:cNvPr id="12" name="Group 12"/>
            <p:cNvGrpSpPr/>
            <p:nvPr/>
          </p:nvGrpSpPr>
          <p:grpSpPr>
            <a:xfrm>
              <a:off x="0" y="482963"/>
              <a:ext cx="4516338" cy="935963"/>
              <a:chOff x="0" y="0"/>
              <a:chExt cx="1149657" cy="238254"/>
            </a:xfrm>
          </p:grpSpPr>
          <p:sp>
            <p:nvSpPr>
              <p:cNvPr id="13" name="Freeform 13"/>
              <p:cNvSpPr/>
              <p:nvPr/>
            </p:nvSpPr>
            <p:spPr>
              <a:xfrm>
                <a:off x="0" y="0"/>
                <a:ext cx="1149657" cy="238254"/>
              </a:xfrm>
              <a:custGeom>
                <a:avLst/>
                <a:gdLst/>
                <a:ahLst/>
                <a:cxnLst/>
                <a:rect l="l" t="t" r="r" b="b"/>
                <a:pathLst>
                  <a:path w="1149657" h="238254">
                    <a:moveTo>
                      <a:pt x="11428" y="0"/>
                    </a:moveTo>
                    <a:lnTo>
                      <a:pt x="1138229" y="0"/>
                    </a:lnTo>
                    <a:cubicBezTo>
                      <a:pt x="1144541" y="0"/>
                      <a:pt x="1149657" y="5116"/>
                      <a:pt x="1149657" y="11428"/>
                    </a:cubicBezTo>
                    <a:lnTo>
                      <a:pt x="1149657" y="226826"/>
                    </a:lnTo>
                    <a:cubicBezTo>
                      <a:pt x="1149657" y="229857"/>
                      <a:pt x="1148453" y="232764"/>
                      <a:pt x="1146310" y="234907"/>
                    </a:cubicBezTo>
                    <a:cubicBezTo>
                      <a:pt x="1144167" y="237050"/>
                      <a:pt x="1141260" y="238254"/>
                      <a:pt x="1138229" y="238254"/>
                    </a:cubicBezTo>
                    <a:lnTo>
                      <a:pt x="11428" y="238254"/>
                    </a:lnTo>
                    <a:cubicBezTo>
                      <a:pt x="5116" y="238254"/>
                      <a:pt x="0" y="233138"/>
                      <a:pt x="0" y="226826"/>
                    </a:cubicBezTo>
                    <a:lnTo>
                      <a:pt x="0" y="11428"/>
                    </a:lnTo>
                    <a:cubicBezTo>
                      <a:pt x="0" y="5116"/>
                      <a:pt x="5116" y="0"/>
                      <a:pt x="11428" y="0"/>
                    </a:cubicBezTo>
                    <a:close/>
                  </a:path>
                </a:pathLst>
              </a:custGeom>
              <a:gradFill rotWithShape="1">
                <a:gsLst>
                  <a:gs pos="0">
                    <a:srgbClr val="65CED1">
                      <a:alpha val="100000"/>
                    </a:srgbClr>
                  </a:gs>
                  <a:gs pos="100000">
                    <a:srgbClr val="1F4E4F">
                      <a:alpha val="100000"/>
                    </a:srgbClr>
                  </a:gs>
                </a:gsLst>
                <a:lin ang="2700000"/>
              </a:gradFill>
              <a:ln cap="sq">
                <a:noFill/>
                <a:prstDash val="solid"/>
                <a:miter/>
              </a:ln>
            </p:spPr>
            <p:txBody>
              <a:bodyPr/>
              <a:lstStyle/>
              <a:p>
                <a:endParaRPr lang="pt-BR"/>
              </a:p>
            </p:txBody>
          </p:sp>
          <p:sp>
            <p:nvSpPr>
              <p:cNvPr id="14" name="TextBox 14"/>
              <p:cNvSpPr txBox="1"/>
              <p:nvPr/>
            </p:nvSpPr>
            <p:spPr>
              <a:xfrm>
                <a:off x="0" y="-57150"/>
                <a:ext cx="1149657" cy="295404"/>
              </a:xfrm>
              <a:prstGeom prst="rect">
                <a:avLst/>
              </a:prstGeom>
            </p:spPr>
            <p:txBody>
              <a:bodyPr lIns="50800" tIns="50800" rIns="50800" bIns="50800" rtlCol="0" anchor="ctr"/>
              <a:lstStyle/>
              <a:p>
                <a:pPr marL="0" lvl="0" indent="0" algn="ctr">
                  <a:lnSpc>
                    <a:spcPts val="3447"/>
                  </a:lnSpc>
                  <a:spcBef>
                    <a:spcPct val="0"/>
                  </a:spcBef>
                </a:pPr>
                <a:endParaRPr/>
              </a:p>
            </p:txBody>
          </p:sp>
        </p:grpSp>
        <p:sp>
          <p:nvSpPr>
            <p:cNvPr id="15" name="Freeform 15"/>
            <p:cNvSpPr/>
            <p:nvPr/>
          </p:nvSpPr>
          <p:spPr>
            <a:xfrm>
              <a:off x="192844" y="571064"/>
              <a:ext cx="714803" cy="676382"/>
            </a:xfrm>
            <a:custGeom>
              <a:avLst/>
              <a:gdLst/>
              <a:ahLst/>
              <a:cxnLst/>
              <a:rect l="l" t="t" r="r" b="b"/>
              <a:pathLst>
                <a:path w="714803" h="676382">
                  <a:moveTo>
                    <a:pt x="0" y="0"/>
                  </a:moveTo>
                  <a:lnTo>
                    <a:pt x="714803" y="0"/>
                  </a:lnTo>
                  <a:lnTo>
                    <a:pt x="714803" y="676383"/>
                  </a:lnTo>
                  <a:lnTo>
                    <a:pt x="0" y="67638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6" name="TextBox 16"/>
            <p:cNvSpPr txBox="1"/>
            <p:nvPr/>
          </p:nvSpPr>
          <p:spPr>
            <a:xfrm>
              <a:off x="1140222" y="673013"/>
              <a:ext cx="2549481" cy="415334"/>
            </a:xfrm>
            <a:prstGeom prst="rect">
              <a:avLst/>
            </a:prstGeom>
          </p:spPr>
          <p:txBody>
            <a:bodyPr lIns="0" tIns="0" rIns="0" bIns="0" rtlCol="0" anchor="t">
              <a:spAutoFit/>
            </a:bodyPr>
            <a:lstStyle/>
            <a:p>
              <a:pPr algn="l">
                <a:lnSpc>
                  <a:spcPts val="2520"/>
                </a:lnSpc>
              </a:pPr>
              <a:r>
                <a:rPr lang="en-US" sz="1800" b="1">
                  <a:solidFill>
                    <a:srgbClr val="FFFFFF"/>
                  </a:solidFill>
                  <a:latin typeface="Poppins Semi-Bold"/>
                  <a:ea typeface="Poppins Semi-Bold"/>
                  <a:cs typeface="Poppins Semi-Bold"/>
                  <a:sym typeface="Poppins Semi-Bold"/>
                </a:rPr>
                <a:t>Casa Inteligente</a:t>
              </a:r>
            </a:p>
          </p:txBody>
        </p:sp>
        <p:sp>
          <p:nvSpPr>
            <p:cNvPr id="17" name="TextBox 17"/>
            <p:cNvSpPr txBox="1"/>
            <p:nvPr/>
          </p:nvSpPr>
          <p:spPr>
            <a:xfrm>
              <a:off x="623109" y="1870532"/>
              <a:ext cx="2868583" cy="926697"/>
            </a:xfrm>
            <a:prstGeom prst="rect">
              <a:avLst/>
            </a:prstGeom>
          </p:spPr>
          <p:txBody>
            <a:bodyPr lIns="0" tIns="0" rIns="0" bIns="0" rtlCol="0" anchor="t">
              <a:spAutoFit/>
            </a:bodyPr>
            <a:lstStyle/>
            <a:p>
              <a:pPr algn="ctr">
                <a:lnSpc>
                  <a:spcPts val="2685"/>
                </a:lnSpc>
                <a:spcBef>
                  <a:spcPct val="0"/>
                </a:spcBef>
              </a:pPr>
              <a:r>
                <a:rPr lang="en-US" sz="2376" b="1">
                  <a:solidFill>
                    <a:srgbClr val="000000"/>
                  </a:solidFill>
                  <a:latin typeface="Poppins Medium"/>
                  <a:ea typeface="Poppins Medium"/>
                  <a:cs typeface="Poppins Medium"/>
                  <a:sym typeface="Poppins Medium"/>
                </a:rPr>
                <a:t>Automação residencial</a:t>
              </a:r>
            </a:p>
          </p:txBody>
        </p:sp>
      </p:grpSp>
      <p:grpSp>
        <p:nvGrpSpPr>
          <p:cNvPr id="18" name="Group 18"/>
          <p:cNvGrpSpPr/>
          <p:nvPr/>
        </p:nvGrpSpPr>
        <p:grpSpPr>
          <a:xfrm>
            <a:off x="4108483" y="4861817"/>
            <a:ext cx="3387253" cy="4195844"/>
            <a:chOff x="0" y="0"/>
            <a:chExt cx="4516338" cy="5594458"/>
          </a:xfrm>
        </p:grpSpPr>
        <p:grpSp>
          <p:nvGrpSpPr>
            <p:cNvPr id="19" name="Group 19"/>
            <p:cNvGrpSpPr/>
            <p:nvPr/>
          </p:nvGrpSpPr>
          <p:grpSpPr>
            <a:xfrm>
              <a:off x="0" y="0"/>
              <a:ext cx="4114800" cy="5594458"/>
              <a:chOff x="0" y="0"/>
              <a:chExt cx="812800" cy="1105078"/>
            </a:xfrm>
          </p:grpSpPr>
          <p:sp>
            <p:nvSpPr>
              <p:cNvPr id="20" name="Freeform 20"/>
              <p:cNvSpPr/>
              <p:nvPr/>
            </p:nvSpPr>
            <p:spPr>
              <a:xfrm>
                <a:off x="0" y="0"/>
                <a:ext cx="812800" cy="1105078"/>
              </a:xfrm>
              <a:custGeom>
                <a:avLst/>
                <a:gdLst/>
                <a:ahLst/>
                <a:cxnLst/>
                <a:rect l="l" t="t" r="r" b="b"/>
                <a:pathLst>
                  <a:path w="812800" h="1105078">
                    <a:moveTo>
                      <a:pt x="37630" y="0"/>
                    </a:moveTo>
                    <a:lnTo>
                      <a:pt x="775170" y="0"/>
                    </a:lnTo>
                    <a:cubicBezTo>
                      <a:pt x="785150" y="0"/>
                      <a:pt x="794722" y="3965"/>
                      <a:pt x="801779" y="11021"/>
                    </a:cubicBezTo>
                    <a:cubicBezTo>
                      <a:pt x="808835" y="18078"/>
                      <a:pt x="812800" y="27650"/>
                      <a:pt x="812800" y="37630"/>
                    </a:cubicBezTo>
                    <a:lnTo>
                      <a:pt x="812800" y="1067449"/>
                    </a:lnTo>
                    <a:cubicBezTo>
                      <a:pt x="812800" y="1077429"/>
                      <a:pt x="808835" y="1087000"/>
                      <a:pt x="801779" y="1094057"/>
                    </a:cubicBezTo>
                    <a:cubicBezTo>
                      <a:pt x="794722" y="1101114"/>
                      <a:pt x="785150" y="1105078"/>
                      <a:pt x="775170" y="1105078"/>
                    </a:cubicBezTo>
                    <a:lnTo>
                      <a:pt x="37630" y="1105078"/>
                    </a:lnTo>
                    <a:cubicBezTo>
                      <a:pt x="27650" y="1105078"/>
                      <a:pt x="18078" y="1101114"/>
                      <a:pt x="11021" y="1094057"/>
                    </a:cubicBezTo>
                    <a:cubicBezTo>
                      <a:pt x="3965" y="1087000"/>
                      <a:pt x="0" y="1077429"/>
                      <a:pt x="0" y="1067449"/>
                    </a:cubicBezTo>
                    <a:lnTo>
                      <a:pt x="0" y="37630"/>
                    </a:lnTo>
                    <a:cubicBezTo>
                      <a:pt x="0" y="27650"/>
                      <a:pt x="3965" y="18078"/>
                      <a:pt x="11021" y="11021"/>
                    </a:cubicBezTo>
                    <a:cubicBezTo>
                      <a:pt x="18078" y="3965"/>
                      <a:pt x="27650" y="0"/>
                      <a:pt x="37630" y="0"/>
                    </a:cubicBezTo>
                    <a:close/>
                  </a:path>
                </a:pathLst>
              </a:custGeom>
              <a:solidFill>
                <a:srgbClr val="000000">
                  <a:alpha val="0"/>
                </a:srgbClr>
              </a:solidFill>
              <a:ln w="38100" cap="sq">
                <a:solidFill>
                  <a:srgbClr val="DCDCDC"/>
                </a:solidFill>
                <a:prstDash val="solid"/>
                <a:miter/>
              </a:ln>
            </p:spPr>
            <p:txBody>
              <a:bodyPr/>
              <a:lstStyle/>
              <a:p>
                <a:endParaRPr lang="pt-BR"/>
              </a:p>
            </p:txBody>
          </p:sp>
          <p:sp>
            <p:nvSpPr>
              <p:cNvPr id="21" name="TextBox 21"/>
              <p:cNvSpPr txBox="1"/>
              <p:nvPr/>
            </p:nvSpPr>
            <p:spPr>
              <a:xfrm>
                <a:off x="0" y="19050"/>
                <a:ext cx="812800" cy="1086028"/>
              </a:xfrm>
              <a:prstGeom prst="rect">
                <a:avLst/>
              </a:prstGeom>
            </p:spPr>
            <p:txBody>
              <a:bodyPr lIns="50800" tIns="50800" rIns="50800" bIns="50800" rtlCol="0" anchor="ctr"/>
              <a:lstStyle/>
              <a:p>
                <a:pPr algn="ctr">
                  <a:lnSpc>
                    <a:spcPts val="2685"/>
                  </a:lnSpc>
                </a:pPr>
                <a:endParaRPr/>
              </a:p>
            </p:txBody>
          </p:sp>
        </p:grpSp>
        <p:grpSp>
          <p:nvGrpSpPr>
            <p:cNvPr id="22" name="Group 22"/>
            <p:cNvGrpSpPr/>
            <p:nvPr/>
          </p:nvGrpSpPr>
          <p:grpSpPr>
            <a:xfrm rot="5400000">
              <a:off x="3725869" y="871893"/>
              <a:ext cx="1179399" cy="401538"/>
              <a:chOff x="0" y="0"/>
              <a:chExt cx="940491" cy="320199"/>
            </a:xfrm>
          </p:grpSpPr>
          <p:sp>
            <p:nvSpPr>
              <p:cNvPr id="23" name="Freeform 23"/>
              <p:cNvSpPr/>
              <p:nvPr/>
            </p:nvSpPr>
            <p:spPr>
              <a:xfrm>
                <a:off x="0" y="0"/>
                <a:ext cx="940491" cy="320199"/>
              </a:xfrm>
              <a:custGeom>
                <a:avLst/>
                <a:gdLst/>
                <a:ahLst/>
                <a:cxnLst/>
                <a:rect l="l" t="t" r="r" b="b"/>
                <a:pathLst>
                  <a:path w="940491" h="320199">
                    <a:moveTo>
                      <a:pt x="737291" y="0"/>
                    </a:moveTo>
                    <a:lnTo>
                      <a:pt x="0" y="0"/>
                    </a:lnTo>
                    <a:lnTo>
                      <a:pt x="203200" y="320199"/>
                    </a:lnTo>
                    <a:lnTo>
                      <a:pt x="940491" y="320199"/>
                    </a:lnTo>
                    <a:lnTo>
                      <a:pt x="737291" y="0"/>
                    </a:lnTo>
                    <a:close/>
                  </a:path>
                </a:pathLst>
              </a:custGeom>
              <a:solidFill>
                <a:srgbClr val="072728"/>
              </a:solidFill>
            </p:spPr>
            <p:txBody>
              <a:bodyPr/>
              <a:lstStyle/>
              <a:p>
                <a:endParaRPr lang="pt-BR"/>
              </a:p>
            </p:txBody>
          </p:sp>
          <p:sp>
            <p:nvSpPr>
              <p:cNvPr id="24" name="TextBox 24"/>
              <p:cNvSpPr txBox="1"/>
              <p:nvPr/>
            </p:nvSpPr>
            <p:spPr>
              <a:xfrm>
                <a:off x="101600" y="19050"/>
                <a:ext cx="737291" cy="301149"/>
              </a:xfrm>
              <a:prstGeom prst="rect">
                <a:avLst/>
              </a:prstGeom>
            </p:spPr>
            <p:txBody>
              <a:bodyPr lIns="50800" tIns="50800" rIns="50800" bIns="50800" rtlCol="0" anchor="ctr"/>
              <a:lstStyle/>
              <a:p>
                <a:pPr algn="ctr">
                  <a:lnSpc>
                    <a:spcPts val="2685"/>
                  </a:lnSpc>
                </a:pPr>
                <a:endParaRPr/>
              </a:p>
            </p:txBody>
          </p:sp>
        </p:grpSp>
        <p:grpSp>
          <p:nvGrpSpPr>
            <p:cNvPr id="25" name="Group 25"/>
            <p:cNvGrpSpPr/>
            <p:nvPr/>
          </p:nvGrpSpPr>
          <p:grpSpPr>
            <a:xfrm>
              <a:off x="0" y="482963"/>
              <a:ext cx="4516338" cy="935963"/>
              <a:chOff x="0" y="0"/>
              <a:chExt cx="1149657" cy="238254"/>
            </a:xfrm>
          </p:grpSpPr>
          <p:sp>
            <p:nvSpPr>
              <p:cNvPr id="26" name="Freeform 26"/>
              <p:cNvSpPr/>
              <p:nvPr/>
            </p:nvSpPr>
            <p:spPr>
              <a:xfrm>
                <a:off x="0" y="0"/>
                <a:ext cx="1149657" cy="238254"/>
              </a:xfrm>
              <a:custGeom>
                <a:avLst/>
                <a:gdLst/>
                <a:ahLst/>
                <a:cxnLst/>
                <a:rect l="l" t="t" r="r" b="b"/>
                <a:pathLst>
                  <a:path w="1149657" h="238254">
                    <a:moveTo>
                      <a:pt x="11428" y="0"/>
                    </a:moveTo>
                    <a:lnTo>
                      <a:pt x="1138229" y="0"/>
                    </a:lnTo>
                    <a:cubicBezTo>
                      <a:pt x="1144541" y="0"/>
                      <a:pt x="1149657" y="5116"/>
                      <a:pt x="1149657" y="11428"/>
                    </a:cubicBezTo>
                    <a:lnTo>
                      <a:pt x="1149657" y="226826"/>
                    </a:lnTo>
                    <a:cubicBezTo>
                      <a:pt x="1149657" y="229857"/>
                      <a:pt x="1148453" y="232764"/>
                      <a:pt x="1146310" y="234907"/>
                    </a:cubicBezTo>
                    <a:cubicBezTo>
                      <a:pt x="1144167" y="237050"/>
                      <a:pt x="1141260" y="238254"/>
                      <a:pt x="1138229" y="238254"/>
                    </a:cubicBezTo>
                    <a:lnTo>
                      <a:pt x="11428" y="238254"/>
                    </a:lnTo>
                    <a:cubicBezTo>
                      <a:pt x="5116" y="238254"/>
                      <a:pt x="0" y="233138"/>
                      <a:pt x="0" y="226826"/>
                    </a:cubicBezTo>
                    <a:lnTo>
                      <a:pt x="0" y="11428"/>
                    </a:lnTo>
                    <a:cubicBezTo>
                      <a:pt x="0" y="5116"/>
                      <a:pt x="5116" y="0"/>
                      <a:pt x="11428" y="0"/>
                    </a:cubicBezTo>
                    <a:close/>
                  </a:path>
                </a:pathLst>
              </a:custGeom>
              <a:gradFill rotWithShape="1">
                <a:gsLst>
                  <a:gs pos="0">
                    <a:srgbClr val="65CED1">
                      <a:alpha val="100000"/>
                    </a:srgbClr>
                  </a:gs>
                  <a:gs pos="100000">
                    <a:srgbClr val="1F4E4F">
                      <a:alpha val="100000"/>
                    </a:srgbClr>
                  </a:gs>
                </a:gsLst>
                <a:lin ang="2700000"/>
              </a:gradFill>
              <a:ln cap="sq">
                <a:noFill/>
                <a:prstDash val="solid"/>
                <a:miter/>
              </a:ln>
            </p:spPr>
            <p:txBody>
              <a:bodyPr/>
              <a:lstStyle/>
              <a:p>
                <a:endParaRPr lang="pt-BR"/>
              </a:p>
            </p:txBody>
          </p:sp>
          <p:sp>
            <p:nvSpPr>
              <p:cNvPr id="27" name="TextBox 27"/>
              <p:cNvSpPr txBox="1"/>
              <p:nvPr/>
            </p:nvSpPr>
            <p:spPr>
              <a:xfrm>
                <a:off x="0" y="-57150"/>
                <a:ext cx="1149657" cy="295404"/>
              </a:xfrm>
              <a:prstGeom prst="rect">
                <a:avLst/>
              </a:prstGeom>
            </p:spPr>
            <p:txBody>
              <a:bodyPr lIns="50800" tIns="50800" rIns="50800" bIns="50800" rtlCol="0" anchor="ctr"/>
              <a:lstStyle/>
              <a:p>
                <a:pPr marL="0" lvl="0" indent="0" algn="ctr">
                  <a:lnSpc>
                    <a:spcPts val="3447"/>
                  </a:lnSpc>
                  <a:spcBef>
                    <a:spcPct val="0"/>
                  </a:spcBef>
                </a:pPr>
                <a:endParaRPr/>
              </a:p>
            </p:txBody>
          </p:sp>
        </p:grpSp>
        <p:sp>
          <p:nvSpPr>
            <p:cNvPr id="28" name="Freeform 28"/>
            <p:cNvSpPr/>
            <p:nvPr/>
          </p:nvSpPr>
          <p:spPr>
            <a:xfrm>
              <a:off x="178283" y="654420"/>
              <a:ext cx="733339" cy="509670"/>
            </a:xfrm>
            <a:custGeom>
              <a:avLst/>
              <a:gdLst/>
              <a:ahLst/>
              <a:cxnLst/>
              <a:rect l="l" t="t" r="r" b="b"/>
              <a:pathLst>
                <a:path w="733339" h="509670">
                  <a:moveTo>
                    <a:pt x="0" y="0"/>
                  </a:moveTo>
                  <a:lnTo>
                    <a:pt x="733339" y="0"/>
                  </a:lnTo>
                  <a:lnTo>
                    <a:pt x="733339" y="509671"/>
                  </a:lnTo>
                  <a:lnTo>
                    <a:pt x="0" y="50967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29" name="TextBox 29"/>
            <p:cNvSpPr txBox="1"/>
            <p:nvPr/>
          </p:nvSpPr>
          <p:spPr>
            <a:xfrm>
              <a:off x="1140222" y="673013"/>
              <a:ext cx="1942703" cy="415334"/>
            </a:xfrm>
            <a:prstGeom prst="rect">
              <a:avLst/>
            </a:prstGeom>
          </p:spPr>
          <p:txBody>
            <a:bodyPr lIns="0" tIns="0" rIns="0" bIns="0" rtlCol="0" anchor="t">
              <a:spAutoFit/>
            </a:bodyPr>
            <a:lstStyle/>
            <a:p>
              <a:pPr algn="l">
                <a:lnSpc>
                  <a:spcPts val="2520"/>
                </a:lnSpc>
              </a:pPr>
              <a:r>
                <a:rPr lang="en-US" sz="1800" b="1">
                  <a:solidFill>
                    <a:srgbClr val="FFFFFF"/>
                  </a:solidFill>
                  <a:latin typeface="Poppins Semi-Bold"/>
                  <a:ea typeface="Poppins Semi-Bold"/>
                  <a:cs typeface="Poppins Semi-Bold"/>
                  <a:sym typeface="Poppins Semi-Bold"/>
                </a:rPr>
                <a:t>Indústria 4.0</a:t>
              </a:r>
            </a:p>
          </p:txBody>
        </p:sp>
        <p:sp>
          <p:nvSpPr>
            <p:cNvPr id="30" name="TextBox 30"/>
            <p:cNvSpPr txBox="1"/>
            <p:nvPr/>
          </p:nvSpPr>
          <p:spPr>
            <a:xfrm>
              <a:off x="256215" y="1870532"/>
              <a:ext cx="3602371" cy="926697"/>
            </a:xfrm>
            <a:prstGeom prst="rect">
              <a:avLst/>
            </a:prstGeom>
          </p:spPr>
          <p:txBody>
            <a:bodyPr lIns="0" tIns="0" rIns="0" bIns="0" rtlCol="0" anchor="t">
              <a:spAutoFit/>
            </a:bodyPr>
            <a:lstStyle/>
            <a:p>
              <a:pPr algn="ctr">
                <a:lnSpc>
                  <a:spcPts val="2685"/>
                </a:lnSpc>
                <a:spcBef>
                  <a:spcPct val="0"/>
                </a:spcBef>
              </a:pPr>
              <a:r>
                <a:rPr lang="en-US" sz="2376" b="1">
                  <a:solidFill>
                    <a:srgbClr val="000000"/>
                  </a:solidFill>
                  <a:latin typeface="Poppins Medium"/>
                  <a:ea typeface="Poppins Medium"/>
                  <a:cs typeface="Poppins Medium"/>
                  <a:sym typeface="Poppins Medium"/>
                </a:rPr>
                <a:t>Monitoramento da industria</a:t>
              </a:r>
            </a:p>
          </p:txBody>
        </p:sp>
      </p:grpSp>
      <p:grpSp>
        <p:nvGrpSpPr>
          <p:cNvPr id="31" name="Group 31"/>
          <p:cNvGrpSpPr/>
          <p:nvPr/>
        </p:nvGrpSpPr>
        <p:grpSpPr>
          <a:xfrm>
            <a:off x="7600950" y="4861817"/>
            <a:ext cx="3387253" cy="4195844"/>
            <a:chOff x="0" y="0"/>
            <a:chExt cx="4516338" cy="5594458"/>
          </a:xfrm>
        </p:grpSpPr>
        <p:grpSp>
          <p:nvGrpSpPr>
            <p:cNvPr id="32" name="Group 32"/>
            <p:cNvGrpSpPr/>
            <p:nvPr/>
          </p:nvGrpSpPr>
          <p:grpSpPr>
            <a:xfrm>
              <a:off x="0" y="0"/>
              <a:ext cx="4114800" cy="5594458"/>
              <a:chOff x="0" y="0"/>
              <a:chExt cx="812800" cy="1105078"/>
            </a:xfrm>
          </p:grpSpPr>
          <p:sp>
            <p:nvSpPr>
              <p:cNvPr id="33" name="Freeform 33"/>
              <p:cNvSpPr/>
              <p:nvPr/>
            </p:nvSpPr>
            <p:spPr>
              <a:xfrm>
                <a:off x="0" y="0"/>
                <a:ext cx="812800" cy="1105078"/>
              </a:xfrm>
              <a:custGeom>
                <a:avLst/>
                <a:gdLst/>
                <a:ahLst/>
                <a:cxnLst/>
                <a:rect l="l" t="t" r="r" b="b"/>
                <a:pathLst>
                  <a:path w="812800" h="1105078">
                    <a:moveTo>
                      <a:pt x="37630" y="0"/>
                    </a:moveTo>
                    <a:lnTo>
                      <a:pt x="775170" y="0"/>
                    </a:lnTo>
                    <a:cubicBezTo>
                      <a:pt x="785150" y="0"/>
                      <a:pt x="794722" y="3965"/>
                      <a:pt x="801779" y="11021"/>
                    </a:cubicBezTo>
                    <a:cubicBezTo>
                      <a:pt x="808835" y="18078"/>
                      <a:pt x="812800" y="27650"/>
                      <a:pt x="812800" y="37630"/>
                    </a:cubicBezTo>
                    <a:lnTo>
                      <a:pt x="812800" y="1067449"/>
                    </a:lnTo>
                    <a:cubicBezTo>
                      <a:pt x="812800" y="1077429"/>
                      <a:pt x="808835" y="1087000"/>
                      <a:pt x="801779" y="1094057"/>
                    </a:cubicBezTo>
                    <a:cubicBezTo>
                      <a:pt x="794722" y="1101114"/>
                      <a:pt x="785150" y="1105078"/>
                      <a:pt x="775170" y="1105078"/>
                    </a:cubicBezTo>
                    <a:lnTo>
                      <a:pt x="37630" y="1105078"/>
                    </a:lnTo>
                    <a:cubicBezTo>
                      <a:pt x="27650" y="1105078"/>
                      <a:pt x="18078" y="1101114"/>
                      <a:pt x="11021" y="1094057"/>
                    </a:cubicBezTo>
                    <a:cubicBezTo>
                      <a:pt x="3965" y="1087000"/>
                      <a:pt x="0" y="1077429"/>
                      <a:pt x="0" y="1067449"/>
                    </a:cubicBezTo>
                    <a:lnTo>
                      <a:pt x="0" y="37630"/>
                    </a:lnTo>
                    <a:cubicBezTo>
                      <a:pt x="0" y="27650"/>
                      <a:pt x="3965" y="18078"/>
                      <a:pt x="11021" y="11021"/>
                    </a:cubicBezTo>
                    <a:cubicBezTo>
                      <a:pt x="18078" y="3965"/>
                      <a:pt x="27650" y="0"/>
                      <a:pt x="37630" y="0"/>
                    </a:cubicBezTo>
                    <a:close/>
                  </a:path>
                </a:pathLst>
              </a:custGeom>
              <a:solidFill>
                <a:srgbClr val="000000">
                  <a:alpha val="0"/>
                </a:srgbClr>
              </a:solidFill>
              <a:ln w="38100" cap="sq">
                <a:solidFill>
                  <a:srgbClr val="DCDCDC"/>
                </a:solidFill>
                <a:prstDash val="solid"/>
                <a:miter/>
              </a:ln>
            </p:spPr>
            <p:txBody>
              <a:bodyPr/>
              <a:lstStyle/>
              <a:p>
                <a:endParaRPr lang="pt-BR"/>
              </a:p>
            </p:txBody>
          </p:sp>
          <p:sp>
            <p:nvSpPr>
              <p:cNvPr id="34" name="TextBox 34"/>
              <p:cNvSpPr txBox="1"/>
              <p:nvPr/>
            </p:nvSpPr>
            <p:spPr>
              <a:xfrm>
                <a:off x="0" y="19050"/>
                <a:ext cx="812800" cy="1086028"/>
              </a:xfrm>
              <a:prstGeom prst="rect">
                <a:avLst/>
              </a:prstGeom>
            </p:spPr>
            <p:txBody>
              <a:bodyPr lIns="50800" tIns="50800" rIns="50800" bIns="50800" rtlCol="0" anchor="ctr"/>
              <a:lstStyle/>
              <a:p>
                <a:pPr algn="ctr">
                  <a:lnSpc>
                    <a:spcPts val="2685"/>
                  </a:lnSpc>
                </a:pPr>
                <a:endParaRPr/>
              </a:p>
            </p:txBody>
          </p:sp>
        </p:grpSp>
        <p:grpSp>
          <p:nvGrpSpPr>
            <p:cNvPr id="35" name="Group 35"/>
            <p:cNvGrpSpPr/>
            <p:nvPr/>
          </p:nvGrpSpPr>
          <p:grpSpPr>
            <a:xfrm rot="5400000">
              <a:off x="3725869" y="871893"/>
              <a:ext cx="1179399" cy="401538"/>
              <a:chOff x="0" y="0"/>
              <a:chExt cx="940491" cy="320199"/>
            </a:xfrm>
          </p:grpSpPr>
          <p:sp>
            <p:nvSpPr>
              <p:cNvPr id="36" name="Freeform 36"/>
              <p:cNvSpPr/>
              <p:nvPr/>
            </p:nvSpPr>
            <p:spPr>
              <a:xfrm>
                <a:off x="0" y="0"/>
                <a:ext cx="940491" cy="320199"/>
              </a:xfrm>
              <a:custGeom>
                <a:avLst/>
                <a:gdLst/>
                <a:ahLst/>
                <a:cxnLst/>
                <a:rect l="l" t="t" r="r" b="b"/>
                <a:pathLst>
                  <a:path w="940491" h="320199">
                    <a:moveTo>
                      <a:pt x="737291" y="0"/>
                    </a:moveTo>
                    <a:lnTo>
                      <a:pt x="0" y="0"/>
                    </a:lnTo>
                    <a:lnTo>
                      <a:pt x="203200" y="320199"/>
                    </a:lnTo>
                    <a:lnTo>
                      <a:pt x="940491" y="320199"/>
                    </a:lnTo>
                    <a:lnTo>
                      <a:pt x="737291" y="0"/>
                    </a:lnTo>
                    <a:close/>
                  </a:path>
                </a:pathLst>
              </a:custGeom>
              <a:solidFill>
                <a:srgbClr val="072728"/>
              </a:solidFill>
            </p:spPr>
            <p:txBody>
              <a:bodyPr/>
              <a:lstStyle/>
              <a:p>
                <a:endParaRPr lang="pt-BR"/>
              </a:p>
            </p:txBody>
          </p:sp>
          <p:sp>
            <p:nvSpPr>
              <p:cNvPr id="37" name="TextBox 37"/>
              <p:cNvSpPr txBox="1"/>
              <p:nvPr/>
            </p:nvSpPr>
            <p:spPr>
              <a:xfrm>
                <a:off x="101600" y="19050"/>
                <a:ext cx="737291" cy="301149"/>
              </a:xfrm>
              <a:prstGeom prst="rect">
                <a:avLst/>
              </a:prstGeom>
            </p:spPr>
            <p:txBody>
              <a:bodyPr lIns="50800" tIns="50800" rIns="50800" bIns="50800" rtlCol="0" anchor="ctr"/>
              <a:lstStyle/>
              <a:p>
                <a:pPr algn="ctr">
                  <a:lnSpc>
                    <a:spcPts val="2685"/>
                  </a:lnSpc>
                </a:pPr>
                <a:endParaRPr/>
              </a:p>
            </p:txBody>
          </p:sp>
        </p:grpSp>
        <p:grpSp>
          <p:nvGrpSpPr>
            <p:cNvPr id="38" name="Group 38"/>
            <p:cNvGrpSpPr/>
            <p:nvPr/>
          </p:nvGrpSpPr>
          <p:grpSpPr>
            <a:xfrm>
              <a:off x="0" y="482963"/>
              <a:ext cx="4516338" cy="935963"/>
              <a:chOff x="0" y="0"/>
              <a:chExt cx="1149657" cy="238254"/>
            </a:xfrm>
          </p:grpSpPr>
          <p:sp>
            <p:nvSpPr>
              <p:cNvPr id="39" name="Freeform 39"/>
              <p:cNvSpPr/>
              <p:nvPr/>
            </p:nvSpPr>
            <p:spPr>
              <a:xfrm>
                <a:off x="0" y="0"/>
                <a:ext cx="1149657" cy="238254"/>
              </a:xfrm>
              <a:custGeom>
                <a:avLst/>
                <a:gdLst/>
                <a:ahLst/>
                <a:cxnLst/>
                <a:rect l="l" t="t" r="r" b="b"/>
                <a:pathLst>
                  <a:path w="1149657" h="238254">
                    <a:moveTo>
                      <a:pt x="11428" y="0"/>
                    </a:moveTo>
                    <a:lnTo>
                      <a:pt x="1138229" y="0"/>
                    </a:lnTo>
                    <a:cubicBezTo>
                      <a:pt x="1144541" y="0"/>
                      <a:pt x="1149657" y="5116"/>
                      <a:pt x="1149657" y="11428"/>
                    </a:cubicBezTo>
                    <a:lnTo>
                      <a:pt x="1149657" y="226826"/>
                    </a:lnTo>
                    <a:cubicBezTo>
                      <a:pt x="1149657" y="229857"/>
                      <a:pt x="1148453" y="232764"/>
                      <a:pt x="1146310" y="234907"/>
                    </a:cubicBezTo>
                    <a:cubicBezTo>
                      <a:pt x="1144167" y="237050"/>
                      <a:pt x="1141260" y="238254"/>
                      <a:pt x="1138229" y="238254"/>
                    </a:cubicBezTo>
                    <a:lnTo>
                      <a:pt x="11428" y="238254"/>
                    </a:lnTo>
                    <a:cubicBezTo>
                      <a:pt x="5116" y="238254"/>
                      <a:pt x="0" y="233138"/>
                      <a:pt x="0" y="226826"/>
                    </a:cubicBezTo>
                    <a:lnTo>
                      <a:pt x="0" y="11428"/>
                    </a:lnTo>
                    <a:cubicBezTo>
                      <a:pt x="0" y="5116"/>
                      <a:pt x="5116" y="0"/>
                      <a:pt x="11428" y="0"/>
                    </a:cubicBezTo>
                    <a:close/>
                  </a:path>
                </a:pathLst>
              </a:custGeom>
              <a:gradFill rotWithShape="1">
                <a:gsLst>
                  <a:gs pos="0">
                    <a:srgbClr val="65CED1">
                      <a:alpha val="100000"/>
                    </a:srgbClr>
                  </a:gs>
                  <a:gs pos="100000">
                    <a:srgbClr val="1F4E4F">
                      <a:alpha val="100000"/>
                    </a:srgbClr>
                  </a:gs>
                </a:gsLst>
                <a:lin ang="2700000"/>
              </a:gradFill>
              <a:ln cap="sq">
                <a:noFill/>
                <a:prstDash val="solid"/>
                <a:miter/>
              </a:ln>
            </p:spPr>
            <p:txBody>
              <a:bodyPr/>
              <a:lstStyle/>
              <a:p>
                <a:endParaRPr lang="pt-BR"/>
              </a:p>
            </p:txBody>
          </p:sp>
          <p:sp>
            <p:nvSpPr>
              <p:cNvPr id="40" name="TextBox 40"/>
              <p:cNvSpPr txBox="1"/>
              <p:nvPr/>
            </p:nvSpPr>
            <p:spPr>
              <a:xfrm>
                <a:off x="0" y="-57150"/>
                <a:ext cx="1149657" cy="295404"/>
              </a:xfrm>
              <a:prstGeom prst="rect">
                <a:avLst/>
              </a:prstGeom>
            </p:spPr>
            <p:txBody>
              <a:bodyPr lIns="50800" tIns="50800" rIns="50800" bIns="50800" rtlCol="0" anchor="ctr"/>
              <a:lstStyle/>
              <a:p>
                <a:pPr marL="0" lvl="0" indent="0" algn="ctr">
                  <a:lnSpc>
                    <a:spcPts val="3447"/>
                  </a:lnSpc>
                  <a:spcBef>
                    <a:spcPct val="0"/>
                  </a:spcBef>
                </a:pPr>
                <a:endParaRPr/>
              </a:p>
            </p:txBody>
          </p:sp>
        </p:grpSp>
        <p:sp>
          <p:nvSpPr>
            <p:cNvPr id="41" name="Freeform 41"/>
            <p:cNvSpPr/>
            <p:nvPr/>
          </p:nvSpPr>
          <p:spPr>
            <a:xfrm>
              <a:off x="177215" y="654420"/>
              <a:ext cx="765002" cy="631126"/>
            </a:xfrm>
            <a:custGeom>
              <a:avLst/>
              <a:gdLst/>
              <a:ahLst/>
              <a:cxnLst/>
              <a:rect l="l" t="t" r="r" b="b"/>
              <a:pathLst>
                <a:path w="765002" h="631126">
                  <a:moveTo>
                    <a:pt x="0" y="0"/>
                  </a:moveTo>
                  <a:lnTo>
                    <a:pt x="765002" y="0"/>
                  </a:lnTo>
                  <a:lnTo>
                    <a:pt x="765002" y="631127"/>
                  </a:lnTo>
                  <a:lnTo>
                    <a:pt x="0" y="63112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pt-BR"/>
            </a:p>
          </p:txBody>
        </p:sp>
        <p:sp>
          <p:nvSpPr>
            <p:cNvPr id="42" name="TextBox 42"/>
            <p:cNvSpPr txBox="1"/>
            <p:nvPr/>
          </p:nvSpPr>
          <p:spPr>
            <a:xfrm>
              <a:off x="1135944" y="673013"/>
              <a:ext cx="3288330" cy="415334"/>
            </a:xfrm>
            <a:prstGeom prst="rect">
              <a:avLst/>
            </a:prstGeom>
          </p:spPr>
          <p:txBody>
            <a:bodyPr lIns="0" tIns="0" rIns="0" bIns="0" rtlCol="0" anchor="t">
              <a:spAutoFit/>
            </a:bodyPr>
            <a:lstStyle/>
            <a:p>
              <a:pPr algn="l">
                <a:lnSpc>
                  <a:spcPts val="2520"/>
                </a:lnSpc>
              </a:pPr>
              <a:r>
                <a:rPr lang="en-US" sz="1800" b="1">
                  <a:solidFill>
                    <a:srgbClr val="FFFFFF"/>
                  </a:solidFill>
                  <a:latin typeface="Poppins Semi-Bold"/>
                  <a:ea typeface="Poppins Semi-Bold"/>
                  <a:cs typeface="Poppins Semi-Bold"/>
                  <a:sym typeface="Poppins Semi-Bold"/>
                </a:rPr>
                <a:t>Veículos Conectados</a:t>
              </a:r>
            </a:p>
          </p:txBody>
        </p:sp>
        <p:sp>
          <p:nvSpPr>
            <p:cNvPr id="43" name="TextBox 43"/>
            <p:cNvSpPr txBox="1"/>
            <p:nvPr/>
          </p:nvSpPr>
          <p:spPr>
            <a:xfrm>
              <a:off x="623109" y="1870532"/>
              <a:ext cx="2868583" cy="926697"/>
            </a:xfrm>
            <a:prstGeom prst="rect">
              <a:avLst/>
            </a:prstGeom>
          </p:spPr>
          <p:txBody>
            <a:bodyPr lIns="0" tIns="0" rIns="0" bIns="0" rtlCol="0" anchor="t">
              <a:spAutoFit/>
            </a:bodyPr>
            <a:lstStyle/>
            <a:p>
              <a:pPr algn="ctr">
                <a:lnSpc>
                  <a:spcPts val="2685"/>
                </a:lnSpc>
                <a:spcBef>
                  <a:spcPct val="0"/>
                </a:spcBef>
              </a:pPr>
              <a:r>
                <a:rPr lang="en-US" sz="2376" b="1">
                  <a:solidFill>
                    <a:srgbClr val="000000"/>
                  </a:solidFill>
                  <a:latin typeface="Poppins Medium"/>
                  <a:ea typeface="Poppins Medium"/>
                  <a:cs typeface="Poppins Medium"/>
                  <a:sym typeface="Poppins Medium"/>
                </a:rPr>
                <a:t>Telemetria de veículos</a:t>
              </a:r>
            </a:p>
          </p:txBody>
        </p:sp>
      </p:grpSp>
      <p:grpSp>
        <p:nvGrpSpPr>
          <p:cNvPr id="44" name="Group 44"/>
          <p:cNvGrpSpPr/>
          <p:nvPr/>
        </p:nvGrpSpPr>
        <p:grpSpPr>
          <a:xfrm>
            <a:off x="11093417" y="4861817"/>
            <a:ext cx="3387253" cy="4195844"/>
            <a:chOff x="0" y="0"/>
            <a:chExt cx="4516338" cy="5594458"/>
          </a:xfrm>
        </p:grpSpPr>
        <p:grpSp>
          <p:nvGrpSpPr>
            <p:cNvPr id="45" name="Group 45"/>
            <p:cNvGrpSpPr/>
            <p:nvPr/>
          </p:nvGrpSpPr>
          <p:grpSpPr>
            <a:xfrm>
              <a:off x="0" y="0"/>
              <a:ext cx="4114800" cy="5594458"/>
              <a:chOff x="0" y="0"/>
              <a:chExt cx="812800" cy="1105078"/>
            </a:xfrm>
          </p:grpSpPr>
          <p:sp>
            <p:nvSpPr>
              <p:cNvPr id="46" name="Freeform 46"/>
              <p:cNvSpPr/>
              <p:nvPr/>
            </p:nvSpPr>
            <p:spPr>
              <a:xfrm>
                <a:off x="0" y="0"/>
                <a:ext cx="812800" cy="1105078"/>
              </a:xfrm>
              <a:custGeom>
                <a:avLst/>
                <a:gdLst/>
                <a:ahLst/>
                <a:cxnLst/>
                <a:rect l="l" t="t" r="r" b="b"/>
                <a:pathLst>
                  <a:path w="812800" h="1105078">
                    <a:moveTo>
                      <a:pt x="37630" y="0"/>
                    </a:moveTo>
                    <a:lnTo>
                      <a:pt x="775170" y="0"/>
                    </a:lnTo>
                    <a:cubicBezTo>
                      <a:pt x="785150" y="0"/>
                      <a:pt x="794722" y="3965"/>
                      <a:pt x="801779" y="11021"/>
                    </a:cubicBezTo>
                    <a:cubicBezTo>
                      <a:pt x="808835" y="18078"/>
                      <a:pt x="812800" y="27650"/>
                      <a:pt x="812800" y="37630"/>
                    </a:cubicBezTo>
                    <a:lnTo>
                      <a:pt x="812800" y="1067449"/>
                    </a:lnTo>
                    <a:cubicBezTo>
                      <a:pt x="812800" y="1077429"/>
                      <a:pt x="808835" y="1087000"/>
                      <a:pt x="801779" y="1094057"/>
                    </a:cubicBezTo>
                    <a:cubicBezTo>
                      <a:pt x="794722" y="1101114"/>
                      <a:pt x="785150" y="1105078"/>
                      <a:pt x="775170" y="1105078"/>
                    </a:cubicBezTo>
                    <a:lnTo>
                      <a:pt x="37630" y="1105078"/>
                    </a:lnTo>
                    <a:cubicBezTo>
                      <a:pt x="27650" y="1105078"/>
                      <a:pt x="18078" y="1101114"/>
                      <a:pt x="11021" y="1094057"/>
                    </a:cubicBezTo>
                    <a:cubicBezTo>
                      <a:pt x="3965" y="1087000"/>
                      <a:pt x="0" y="1077429"/>
                      <a:pt x="0" y="1067449"/>
                    </a:cubicBezTo>
                    <a:lnTo>
                      <a:pt x="0" y="37630"/>
                    </a:lnTo>
                    <a:cubicBezTo>
                      <a:pt x="0" y="27650"/>
                      <a:pt x="3965" y="18078"/>
                      <a:pt x="11021" y="11021"/>
                    </a:cubicBezTo>
                    <a:cubicBezTo>
                      <a:pt x="18078" y="3965"/>
                      <a:pt x="27650" y="0"/>
                      <a:pt x="37630" y="0"/>
                    </a:cubicBezTo>
                    <a:close/>
                  </a:path>
                </a:pathLst>
              </a:custGeom>
              <a:solidFill>
                <a:srgbClr val="000000">
                  <a:alpha val="0"/>
                </a:srgbClr>
              </a:solidFill>
              <a:ln w="38100" cap="sq">
                <a:solidFill>
                  <a:srgbClr val="DCDCDC"/>
                </a:solidFill>
                <a:prstDash val="solid"/>
                <a:miter/>
              </a:ln>
            </p:spPr>
            <p:txBody>
              <a:bodyPr/>
              <a:lstStyle/>
              <a:p>
                <a:endParaRPr lang="pt-BR"/>
              </a:p>
            </p:txBody>
          </p:sp>
          <p:sp>
            <p:nvSpPr>
              <p:cNvPr id="47" name="TextBox 47"/>
              <p:cNvSpPr txBox="1"/>
              <p:nvPr/>
            </p:nvSpPr>
            <p:spPr>
              <a:xfrm>
                <a:off x="0" y="19050"/>
                <a:ext cx="812800" cy="1086028"/>
              </a:xfrm>
              <a:prstGeom prst="rect">
                <a:avLst/>
              </a:prstGeom>
            </p:spPr>
            <p:txBody>
              <a:bodyPr lIns="50800" tIns="50800" rIns="50800" bIns="50800" rtlCol="0" anchor="ctr"/>
              <a:lstStyle/>
              <a:p>
                <a:pPr algn="ctr">
                  <a:lnSpc>
                    <a:spcPts val="2685"/>
                  </a:lnSpc>
                </a:pPr>
                <a:endParaRPr/>
              </a:p>
            </p:txBody>
          </p:sp>
        </p:grpSp>
        <p:grpSp>
          <p:nvGrpSpPr>
            <p:cNvPr id="48" name="Group 48"/>
            <p:cNvGrpSpPr/>
            <p:nvPr/>
          </p:nvGrpSpPr>
          <p:grpSpPr>
            <a:xfrm rot="5400000">
              <a:off x="3725869" y="871893"/>
              <a:ext cx="1179399" cy="401538"/>
              <a:chOff x="0" y="0"/>
              <a:chExt cx="940491" cy="320199"/>
            </a:xfrm>
          </p:grpSpPr>
          <p:sp>
            <p:nvSpPr>
              <p:cNvPr id="49" name="Freeform 49"/>
              <p:cNvSpPr/>
              <p:nvPr/>
            </p:nvSpPr>
            <p:spPr>
              <a:xfrm>
                <a:off x="0" y="0"/>
                <a:ext cx="940491" cy="320199"/>
              </a:xfrm>
              <a:custGeom>
                <a:avLst/>
                <a:gdLst/>
                <a:ahLst/>
                <a:cxnLst/>
                <a:rect l="l" t="t" r="r" b="b"/>
                <a:pathLst>
                  <a:path w="940491" h="320199">
                    <a:moveTo>
                      <a:pt x="737291" y="0"/>
                    </a:moveTo>
                    <a:lnTo>
                      <a:pt x="0" y="0"/>
                    </a:lnTo>
                    <a:lnTo>
                      <a:pt x="203200" y="320199"/>
                    </a:lnTo>
                    <a:lnTo>
                      <a:pt x="940491" y="320199"/>
                    </a:lnTo>
                    <a:lnTo>
                      <a:pt x="737291" y="0"/>
                    </a:lnTo>
                    <a:close/>
                  </a:path>
                </a:pathLst>
              </a:custGeom>
              <a:solidFill>
                <a:srgbClr val="072728"/>
              </a:solidFill>
            </p:spPr>
            <p:txBody>
              <a:bodyPr/>
              <a:lstStyle/>
              <a:p>
                <a:endParaRPr lang="pt-BR"/>
              </a:p>
            </p:txBody>
          </p:sp>
          <p:sp>
            <p:nvSpPr>
              <p:cNvPr id="50" name="TextBox 50"/>
              <p:cNvSpPr txBox="1"/>
              <p:nvPr/>
            </p:nvSpPr>
            <p:spPr>
              <a:xfrm>
                <a:off x="101600" y="19050"/>
                <a:ext cx="737291" cy="301149"/>
              </a:xfrm>
              <a:prstGeom prst="rect">
                <a:avLst/>
              </a:prstGeom>
            </p:spPr>
            <p:txBody>
              <a:bodyPr lIns="50800" tIns="50800" rIns="50800" bIns="50800" rtlCol="0" anchor="ctr"/>
              <a:lstStyle/>
              <a:p>
                <a:pPr algn="ctr">
                  <a:lnSpc>
                    <a:spcPts val="2685"/>
                  </a:lnSpc>
                </a:pPr>
                <a:endParaRPr/>
              </a:p>
            </p:txBody>
          </p:sp>
        </p:grpSp>
        <p:grpSp>
          <p:nvGrpSpPr>
            <p:cNvPr id="51" name="Group 51"/>
            <p:cNvGrpSpPr/>
            <p:nvPr/>
          </p:nvGrpSpPr>
          <p:grpSpPr>
            <a:xfrm>
              <a:off x="0" y="482963"/>
              <a:ext cx="4516338" cy="935963"/>
              <a:chOff x="0" y="0"/>
              <a:chExt cx="1149657" cy="238254"/>
            </a:xfrm>
          </p:grpSpPr>
          <p:sp>
            <p:nvSpPr>
              <p:cNvPr id="52" name="Freeform 52"/>
              <p:cNvSpPr/>
              <p:nvPr/>
            </p:nvSpPr>
            <p:spPr>
              <a:xfrm>
                <a:off x="0" y="0"/>
                <a:ext cx="1149657" cy="238254"/>
              </a:xfrm>
              <a:custGeom>
                <a:avLst/>
                <a:gdLst/>
                <a:ahLst/>
                <a:cxnLst/>
                <a:rect l="l" t="t" r="r" b="b"/>
                <a:pathLst>
                  <a:path w="1149657" h="238254">
                    <a:moveTo>
                      <a:pt x="11428" y="0"/>
                    </a:moveTo>
                    <a:lnTo>
                      <a:pt x="1138229" y="0"/>
                    </a:lnTo>
                    <a:cubicBezTo>
                      <a:pt x="1144541" y="0"/>
                      <a:pt x="1149657" y="5116"/>
                      <a:pt x="1149657" y="11428"/>
                    </a:cubicBezTo>
                    <a:lnTo>
                      <a:pt x="1149657" y="226826"/>
                    </a:lnTo>
                    <a:cubicBezTo>
                      <a:pt x="1149657" y="229857"/>
                      <a:pt x="1148453" y="232764"/>
                      <a:pt x="1146310" y="234907"/>
                    </a:cubicBezTo>
                    <a:cubicBezTo>
                      <a:pt x="1144167" y="237050"/>
                      <a:pt x="1141260" y="238254"/>
                      <a:pt x="1138229" y="238254"/>
                    </a:cubicBezTo>
                    <a:lnTo>
                      <a:pt x="11428" y="238254"/>
                    </a:lnTo>
                    <a:cubicBezTo>
                      <a:pt x="5116" y="238254"/>
                      <a:pt x="0" y="233138"/>
                      <a:pt x="0" y="226826"/>
                    </a:cubicBezTo>
                    <a:lnTo>
                      <a:pt x="0" y="11428"/>
                    </a:lnTo>
                    <a:cubicBezTo>
                      <a:pt x="0" y="5116"/>
                      <a:pt x="5116" y="0"/>
                      <a:pt x="11428" y="0"/>
                    </a:cubicBezTo>
                    <a:close/>
                  </a:path>
                </a:pathLst>
              </a:custGeom>
              <a:gradFill rotWithShape="1">
                <a:gsLst>
                  <a:gs pos="0">
                    <a:srgbClr val="65CED1">
                      <a:alpha val="100000"/>
                    </a:srgbClr>
                  </a:gs>
                  <a:gs pos="100000">
                    <a:srgbClr val="1F4E4F">
                      <a:alpha val="100000"/>
                    </a:srgbClr>
                  </a:gs>
                </a:gsLst>
                <a:lin ang="2700000"/>
              </a:gradFill>
              <a:ln cap="sq">
                <a:noFill/>
                <a:prstDash val="solid"/>
                <a:miter/>
              </a:ln>
            </p:spPr>
            <p:txBody>
              <a:bodyPr/>
              <a:lstStyle/>
              <a:p>
                <a:endParaRPr lang="pt-BR"/>
              </a:p>
            </p:txBody>
          </p:sp>
          <p:sp>
            <p:nvSpPr>
              <p:cNvPr id="53" name="TextBox 53"/>
              <p:cNvSpPr txBox="1"/>
              <p:nvPr/>
            </p:nvSpPr>
            <p:spPr>
              <a:xfrm>
                <a:off x="0" y="-57150"/>
                <a:ext cx="1149657" cy="295404"/>
              </a:xfrm>
              <a:prstGeom prst="rect">
                <a:avLst/>
              </a:prstGeom>
            </p:spPr>
            <p:txBody>
              <a:bodyPr lIns="50800" tIns="50800" rIns="50800" bIns="50800" rtlCol="0" anchor="ctr"/>
              <a:lstStyle/>
              <a:p>
                <a:pPr marL="0" lvl="0" indent="0" algn="ctr">
                  <a:lnSpc>
                    <a:spcPts val="3447"/>
                  </a:lnSpc>
                  <a:spcBef>
                    <a:spcPct val="0"/>
                  </a:spcBef>
                </a:pPr>
                <a:endParaRPr/>
              </a:p>
            </p:txBody>
          </p:sp>
        </p:grpSp>
        <p:sp>
          <p:nvSpPr>
            <p:cNvPr id="54" name="Freeform 54"/>
            <p:cNvSpPr/>
            <p:nvPr/>
          </p:nvSpPr>
          <p:spPr>
            <a:xfrm>
              <a:off x="177215" y="654420"/>
              <a:ext cx="631126" cy="631126"/>
            </a:xfrm>
            <a:custGeom>
              <a:avLst/>
              <a:gdLst/>
              <a:ahLst/>
              <a:cxnLst/>
              <a:rect l="l" t="t" r="r" b="b"/>
              <a:pathLst>
                <a:path w="631126" h="631126">
                  <a:moveTo>
                    <a:pt x="0" y="0"/>
                  </a:moveTo>
                  <a:lnTo>
                    <a:pt x="631127" y="0"/>
                  </a:lnTo>
                  <a:lnTo>
                    <a:pt x="631127" y="631127"/>
                  </a:lnTo>
                  <a:lnTo>
                    <a:pt x="0" y="6311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55" name="TextBox 55"/>
            <p:cNvSpPr txBox="1"/>
            <p:nvPr/>
          </p:nvSpPr>
          <p:spPr>
            <a:xfrm>
              <a:off x="1131667" y="673013"/>
              <a:ext cx="3194844" cy="415334"/>
            </a:xfrm>
            <a:prstGeom prst="rect">
              <a:avLst/>
            </a:prstGeom>
          </p:spPr>
          <p:txBody>
            <a:bodyPr lIns="0" tIns="0" rIns="0" bIns="0" rtlCol="0" anchor="t">
              <a:spAutoFit/>
            </a:bodyPr>
            <a:lstStyle/>
            <a:p>
              <a:pPr algn="l">
                <a:lnSpc>
                  <a:spcPts val="2520"/>
                </a:lnSpc>
              </a:pPr>
              <a:r>
                <a:rPr lang="en-US" sz="1800" b="1">
                  <a:solidFill>
                    <a:srgbClr val="FFFFFF"/>
                  </a:solidFill>
                  <a:latin typeface="Poppins Semi-Bold"/>
                  <a:ea typeface="Poppins Semi-Bold"/>
                  <a:cs typeface="Poppins Semi-Bold"/>
                  <a:sym typeface="Poppins Semi-Bold"/>
                </a:rPr>
                <a:t>Cidades Inteligentes</a:t>
              </a:r>
            </a:p>
          </p:txBody>
        </p:sp>
        <p:sp>
          <p:nvSpPr>
            <p:cNvPr id="56" name="TextBox 56"/>
            <p:cNvSpPr txBox="1"/>
            <p:nvPr/>
          </p:nvSpPr>
          <p:spPr>
            <a:xfrm>
              <a:off x="623109" y="1870532"/>
              <a:ext cx="2868583" cy="926697"/>
            </a:xfrm>
            <a:prstGeom prst="rect">
              <a:avLst/>
            </a:prstGeom>
          </p:spPr>
          <p:txBody>
            <a:bodyPr lIns="0" tIns="0" rIns="0" bIns="0" rtlCol="0" anchor="t">
              <a:spAutoFit/>
            </a:bodyPr>
            <a:lstStyle/>
            <a:p>
              <a:pPr algn="ctr">
                <a:lnSpc>
                  <a:spcPts val="2685"/>
                </a:lnSpc>
                <a:spcBef>
                  <a:spcPct val="0"/>
                </a:spcBef>
              </a:pPr>
              <a:r>
                <a:rPr lang="en-US" sz="2376" b="1">
                  <a:solidFill>
                    <a:srgbClr val="000000"/>
                  </a:solidFill>
                  <a:latin typeface="Poppins Medium"/>
                  <a:ea typeface="Poppins Medium"/>
                  <a:cs typeface="Poppins Medium"/>
                  <a:sym typeface="Poppins Medium"/>
                </a:rPr>
                <a:t>Gestão geral da cidade</a:t>
              </a:r>
            </a:p>
          </p:txBody>
        </p:sp>
      </p:grpSp>
      <p:grpSp>
        <p:nvGrpSpPr>
          <p:cNvPr id="57" name="Group 57"/>
          <p:cNvGrpSpPr/>
          <p:nvPr/>
        </p:nvGrpSpPr>
        <p:grpSpPr>
          <a:xfrm>
            <a:off x="14585884" y="4861817"/>
            <a:ext cx="3387253" cy="4195844"/>
            <a:chOff x="0" y="0"/>
            <a:chExt cx="4516338" cy="5594458"/>
          </a:xfrm>
        </p:grpSpPr>
        <p:grpSp>
          <p:nvGrpSpPr>
            <p:cNvPr id="58" name="Group 58"/>
            <p:cNvGrpSpPr/>
            <p:nvPr/>
          </p:nvGrpSpPr>
          <p:grpSpPr>
            <a:xfrm>
              <a:off x="0" y="0"/>
              <a:ext cx="4114800" cy="5594458"/>
              <a:chOff x="0" y="0"/>
              <a:chExt cx="812800" cy="1105078"/>
            </a:xfrm>
          </p:grpSpPr>
          <p:sp>
            <p:nvSpPr>
              <p:cNvPr id="59" name="Freeform 59"/>
              <p:cNvSpPr/>
              <p:nvPr/>
            </p:nvSpPr>
            <p:spPr>
              <a:xfrm>
                <a:off x="0" y="0"/>
                <a:ext cx="812800" cy="1105078"/>
              </a:xfrm>
              <a:custGeom>
                <a:avLst/>
                <a:gdLst/>
                <a:ahLst/>
                <a:cxnLst/>
                <a:rect l="l" t="t" r="r" b="b"/>
                <a:pathLst>
                  <a:path w="812800" h="1105078">
                    <a:moveTo>
                      <a:pt x="37630" y="0"/>
                    </a:moveTo>
                    <a:lnTo>
                      <a:pt x="775170" y="0"/>
                    </a:lnTo>
                    <a:cubicBezTo>
                      <a:pt x="785150" y="0"/>
                      <a:pt x="794722" y="3965"/>
                      <a:pt x="801779" y="11021"/>
                    </a:cubicBezTo>
                    <a:cubicBezTo>
                      <a:pt x="808835" y="18078"/>
                      <a:pt x="812800" y="27650"/>
                      <a:pt x="812800" y="37630"/>
                    </a:cubicBezTo>
                    <a:lnTo>
                      <a:pt x="812800" y="1067449"/>
                    </a:lnTo>
                    <a:cubicBezTo>
                      <a:pt x="812800" y="1077429"/>
                      <a:pt x="808835" y="1087000"/>
                      <a:pt x="801779" y="1094057"/>
                    </a:cubicBezTo>
                    <a:cubicBezTo>
                      <a:pt x="794722" y="1101114"/>
                      <a:pt x="785150" y="1105078"/>
                      <a:pt x="775170" y="1105078"/>
                    </a:cubicBezTo>
                    <a:lnTo>
                      <a:pt x="37630" y="1105078"/>
                    </a:lnTo>
                    <a:cubicBezTo>
                      <a:pt x="27650" y="1105078"/>
                      <a:pt x="18078" y="1101114"/>
                      <a:pt x="11021" y="1094057"/>
                    </a:cubicBezTo>
                    <a:cubicBezTo>
                      <a:pt x="3965" y="1087000"/>
                      <a:pt x="0" y="1077429"/>
                      <a:pt x="0" y="1067449"/>
                    </a:cubicBezTo>
                    <a:lnTo>
                      <a:pt x="0" y="37630"/>
                    </a:lnTo>
                    <a:cubicBezTo>
                      <a:pt x="0" y="27650"/>
                      <a:pt x="3965" y="18078"/>
                      <a:pt x="11021" y="11021"/>
                    </a:cubicBezTo>
                    <a:cubicBezTo>
                      <a:pt x="18078" y="3965"/>
                      <a:pt x="27650" y="0"/>
                      <a:pt x="37630" y="0"/>
                    </a:cubicBezTo>
                    <a:close/>
                  </a:path>
                </a:pathLst>
              </a:custGeom>
              <a:solidFill>
                <a:srgbClr val="000000">
                  <a:alpha val="0"/>
                </a:srgbClr>
              </a:solidFill>
              <a:ln w="38100" cap="sq">
                <a:solidFill>
                  <a:srgbClr val="DCDCDC"/>
                </a:solidFill>
                <a:prstDash val="solid"/>
                <a:miter/>
              </a:ln>
            </p:spPr>
            <p:txBody>
              <a:bodyPr/>
              <a:lstStyle/>
              <a:p>
                <a:endParaRPr lang="pt-BR"/>
              </a:p>
            </p:txBody>
          </p:sp>
          <p:sp>
            <p:nvSpPr>
              <p:cNvPr id="60" name="TextBox 60"/>
              <p:cNvSpPr txBox="1"/>
              <p:nvPr/>
            </p:nvSpPr>
            <p:spPr>
              <a:xfrm>
                <a:off x="0" y="19050"/>
                <a:ext cx="812800" cy="1086028"/>
              </a:xfrm>
              <a:prstGeom prst="rect">
                <a:avLst/>
              </a:prstGeom>
            </p:spPr>
            <p:txBody>
              <a:bodyPr lIns="50800" tIns="50800" rIns="50800" bIns="50800" rtlCol="0" anchor="ctr"/>
              <a:lstStyle/>
              <a:p>
                <a:pPr algn="ctr">
                  <a:lnSpc>
                    <a:spcPts val="2685"/>
                  </a:lnSpc>
                </a:pPr>
                <a:endParaRPr/>
              </a:p>
            </p:txBody>
          </p:sp>
        </p:grpSp>
        <p:grpSp>
          <p:nvGrpSpPr>
            <p:cNvPr id="61" name="Group 61"/>
            <p:cNvGrpSpPr/>
            <p:nvPr/>
          </p:nvGrpSpPr>
          <p:grpSpPr>
            <a:xfrm rot="5400000">
              <a:off x="3725869" y="871893"/>
              <a:ext cx="1179399" cy="401538"/>
              <a:chOff x="0" y="0"/>
              <a:chExt cx="940491" cy="320199"/>
            </a:xfrm>
          </p:grpSpPr>
          <p:sp>
            <p:nvSpPr>
              <p:cNvPr id="62" name="Freeform 62"/>
              <p:cNvSpPr/>
              <p:nvPr/>
            </p:nvSpPr>
            <p:spPr>
              <a:xfrm>
                <a:off x="0" y="0"/>
                <a:ext cx="940491" cy="320199"/>
              </a:xfrm>
              <a:custGeom>
                <a:avLst/>
                <a:gdLst/>
                <a:ahLst/>
                <a:cxnLst/>
                <a:rect l="l" t="t" r="r" b="b"/>
                <a:pathLst>
                  <a:path w="940491" h="320199">
                    <a:moveTo>
                      <a:pt x="737291" y="0"/>
                    </a:moveTo>
                    <a:lnTo>
                      <a:pt x="0" y="0"/>
                    </a:lnTo>
                    <a:lnTo>
                      <a:pt x="203200" y="320199"/>
                    </a:lnTo>
                    <a:lnTo>
                      <a:pt x="940491" y="320199"/>
                    </a:lnTo>
                    <a:lnTo>
                      <a:pt x="737291" y="0"/>
                    </a:lnTo>
                    <a:close/>
                  </a:path>
                </a:pathLst>
              </a:custGeom>
              <a:solidFill>
                <a:srgbClr val="072728"/>
              </a:solidFill>
            </p:spPr>
            <p:txBody>
              <a:bodyPr/>
              <a:lstStyle/>
              <a:p>
                <a:endParaRPr lang="pt-BR"/>
              </a:p>
            </p:txBody>
          </p:sp>
          <p:sp>
            <p:nvSpPr>
              <p:cNvPr id="63" name="TextBox 63"/>
              <p:cNvSpPr txBox="1"/>
              <p:nvPr/>
            </p:nvSpPr>
            <p:spPr>
              <a:xfrm>
                <a:off x="101600" y="19050"/>
                <a:ext cx="737291" cy="301149"/>
              </a:xfrm>
              <a:prstGeom prst="rect">
                <a:avLst/>
              </a:prstGeom>
            </p:spPr>
            <p:txBody>
              <a:bodyPr lIns="50800" tIns="50800" rIns="50800" bIns="50800" rtlCol="0" anchor="ctr"/>
              <a:lstStyle/>
              <a:p>
                <a:pPr algn="ctr">
                  <a:lnSpc>
                    <a:spcPts val="2685"/>
                  </a:lnSpc>
                </a:pPr>
                <a:endParaRPr/>
              </a:p>
            </p:txBody>
          </p:sp>
        </p:grpSp>
        <p:grpSp>
          <p:nvGrpSpPr>
            <p:cNvPr id="64" name="Group 64"/>
            <p:cNvGrpSpPr/>
            <p:nvPr/>
          </p:nvGrpSpPr>
          <p:grpSpPr>
            <a:xfrm>
              <a:off x="0" y="482963"/>
              <a:ext cx="4516338" cy="935963"/>
              <a:chOff x="0" y="0"/>
              <a:chExt cx="1149657" cy="238254"/>
            </a:xfrm>
          </p:grpSpPr>
          <p:sp>
            <p:nvSpPr>
              <p:cNvPr id="65" name="Freeform 65"/>
              <p:cNvSpPr/>
              <p:nvPr/>
            </p:nvSpPr>
            <p:spPr>
              <a:xfrm>
                <a:off x="0" y="0"/>
                <a:ext cx="1149657" cy="238254"/>
              </a:xfrm>
              <a:custGeom>
                <a:avLst/>
                <a:gdLst/>
                <a:ahLst/>
                <a:cxnLst/>
                <a:rect l="l" t="t" r="r" b="b"/>
                <a:pathLst>
                  <a:path w="1149657" h="238254">
                    <a:moveTo>
                      <a:pt x="11428" y="0"/>
                    </a:moveTo>
                    <a:lnTo>
                      <a:pt x="1138229" y="0"/>
                    </a:lnTo>
                    <a:cubicBezTo>
                      <a:pt x="1144541" y="0"/>
                      <a:pt x="1149657" y="5116"/>
                      <a:pt x="1149657" y="11428"/>
                    </a:cubicBezTo>
                    <a:lnTo>
                      <a:pt x="1149657" y="226826"/>
                    </a:lnTo>
                    <a:cubicBezTo>
                      <a:pt x="1149657" y="229857"/>
                      <a:pt x="1148453" y="232764"/>
                      <a:pt x="1146310" y="234907"/>
                    </a:cubicBezTo>
                    <a:cubicBezTo>
                      <a:pt x="1144167" y="237050"/>
                      <a:pt x="1141260" y="238254"/>
                      <a:pt x="1138229" y="238254"/>
                    </a:cubicBezTo>
                    <a:lnTo>
                      <a:pt x="11428" y="238254"/>
                    </a:lnTo>
                    <a:cubicBezTo>
                      <a:pt x="5116" y="238254"/>
                      <a:pt x="0" y="233138"/>
                      <a:pt x="0" y="226826"/>
                    </a:cubicBezTo>
                    <a:lnTo>
                      <a:pt x="0" y="11428"/>
                    </a:lnTo>
                    <a:cubicBezTo>
                      <a:pt x="0" y="5116"/>
                      <a:pt x="5116" y="0"/>
                      <a:pt x="11428" y="0"/>
                    </a:cubicBezTo>
                    <a:close/>
                  </a:path>
                </a:pathLst>
              </a:custGeom>
              <a:gradFill rotWithShape="1">
                <a:gsLst>
                  <a:gs pos="0">
                    <a:srgbClr val="65CED1">
                      <a:alpha val="100000"/>
                    </a:srgbClr>
                  </a:gs>
                  <a:gs pos="100000">
                    <a:srgbClr val="1F4E4F">
                      <a:alpha val="100000"/>
                    </a:srgbClr>
                  </a:gs>
                </a:gsLst>
                <a:lin ang="2700000"/>
              </a:gradFill>
              <a:ln cap="sq">
                <a:noFill/>
                <a:prstDash val="solid"/>
                <a:miter/>
              </a:ln>
            </p:spPr>
            <p:txBody>
              <a:bodyPr/>
              <a:lstStyle/>
              <a:p>
                <a:endParaRPr lang="pt-BR"/>
              </a:p>
            </p:txBody>
          </p:sp>
          <p:sp>
            <p:nvSpPr>
              <p:cNvPr id="66" name="TextBox 66"/>
              <p:cNvSpPr txBox="1"/>
              <p:nvPr/>
            </p:nvSpPr>
            <p:spPr>
              <a:xfrm>
                <a:off x="0" y="-57150"/>
                <a:ext cx="1149657" cy="295404"/>
              </a:xfrm>
              <a:prstGeom prst="rect">
                <a:avLst/>
              </a:prstGeom>
            </p:spPr>
            <p:txBody>
              <a:bodyPr lIns="50800" tIns="50800" rIns="50800" bIns="50800" rtlCol="0" anchor="ctr"/>
              <a:lstStyle/>
              <a:p>
                <a:pPr marL="0" lvl="0" indent="0" algn="ctr">
                  <a:lnSpc>
                    <a:spcPts val="3447"/>
                  </a:lnSpc>
                  <a:spcBef>
                    <a:spcPct val="0"/>
                  </a:spcBef>
                </a:pPr>
                <a:endParaRPr/>
              </a:p>
            </p:txBody>
          </p:sp>
        </p:grpSp>
        <p:sp>
          <p:nvSpPr>
            <p:cNvPr id="67" name="Freeform 67"/>
            <p:cNvSpPr/>
            <p:nvPr/>
          </p:nvSpPr>
          <p:spPr>
            <a:xfrm>
              <a:off x="177215" y="654420"/>
              <a:ext cx="814357" cy="631126"/>
            </a:xfrm>
            <a:custGeom>
              <a:avLst/>
              <a:gdLst/>
              <a:ahLst/>
              <a:cxnLst/>
              <a:rect l="l" t="t" r="r" b="b"/>
              <a:pathLst>
                <a:path w="814357" h="631126">
                  <a:moveTo>
                    <a:pt x="0" y="0"/>
                  </a:moveTo>
                  <a:lnTo>
                    <a:pt x="814357" y="0"/>
                  </a:lnTo>
                  <a:lnTo>
                    <a:pt x="814357" y="631127"/>
                  </a:lnTo>
                  <a:lnTo>
                    <a:pt x="0" y="63112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a:p>
          </p:txBody>
        </p:sp>
        <p:sp>
          <p:nvSpPr>
            <p:cNvPr id="68" name="TextBox 68"/>
            <p:cNvSpPr txBox="1"/>
            <p:nvPr/>
          </p:nvSpPr>
          <p:spPr>
            <a:xfrm>
              <a:off x="1127390" y="673013"/>
              <a:ext cx="1060759" cy="415334"/>
            </a:xfrm>
            <a:prstGeom prst="rect">
              <a:avLst/>
            </a:prstGeom>
          </p:spPr>
          <p:txBody>
            <a:bodyPr lIns="0" tIns="0" rIns="0" bIns="0" rtlCol="0" anchor="t">
              <a:spAutoFit/>
            </a:bodyPr>
            <a:lstStyle/>
            <a:p>
              <a:pPr algn="l">
                <a:lnSpc>
                  <a:spcPts val="2520"/>
                </a:lnSpc>
              </a:pPr>
              <a:r>
                <a:rPr lang="en-US" sz="1800" b="1">
                  <a:solidFill>
                    <a:srgbClr val="FFFFFF"/>
                  </a:solidFill>
                  <a:latin typeface="Poppins Semi-Bold"/>
                  <a:ea typeface="Poppins Semi-Bold"/>
                  <a:cs typeface="Poppins Semi-Bold"/>
                  <a:sym typeface="Poppins Semi-Bold"/>
                </a:rPr>
                <a:t>Saúde </a:t>
              </a:r>
            </a:p>
          </p:txBody>
        </p:sp>
        <p:sp>
          <p:nvSpPr>
            <p:cNvPr id="69" name="TextBox 69"/>
            <p:cNvSpPr txBox="1"/>
            <p:nvPr/>
          </p:nvSpPr>
          <p:spPr>
            <a:xfrm>
              <a:off x="383830" y="1870532"/>
              <a:ext cx="3347140" cy="926697"/>
            </a:xfrm>
            <a:prstGeom prst="rect">
              <a:avLst/>
            </a:prstGeom>
          </p:spPr>
          <p:txBody>
            <a:bodyPr lIns="0" tIns="0" rIns="0" bIns="0" rtlCol="0" anchor="t">
              <a:spAutoFit/>
            </a:bodyPr>
            <a:lstStyle/>
            <a:p>
              <a:pPr algn="ctr">
                <a:lnSpc>
                  <a:spcPts val="2685"/>
                </a:lnSpc>
                <a:spcBef>
                  <a:spcPct val="0"/>
                </a:spcBef>
              </a:pPr>
              <a:r>
                <a:rPr lang="en-US" sz="2376" b="1">
                  <a:solidFill>
                    <a:srgbClr val="000000"/>
                  </a:solidFill>
                  <a:latin typeface="Poppins Medium"/>
                  <a:ea typeface="Poppins Medium"/>
                  <a:cs typeface="Poppins Medium"/>
                  <a:sym typeface="Poppins Medium"/>
                </a:rPr>
                <a:t>Monitoramento remoto</a:t>
              </a:r>
            </a:p>
          </p:txBody>
        </p:sp>
      </p:grpSp>
      <p:sp>
        <p:nvSpPr>
          <p:cNvPr id="70" name="Freeform 70"/>
          <p:cNvSpPr/>
          <p:nvPr/>
        </p:nvSpPr>
        <p:spPr>
          <a:xfrm>
            <a:off x="1148285" y="7435989"/>
            <a:ext cx="951174" cy="1017793"/>
          </a:xfrm>
          <a:custGeom>
            <a:avLst/>
            <a:gdLst/>
            <a:ahLst/>
            <a:cxnLst/>
            <a:rect l="l" t="t" r="r" b="b"/>
            <a:pathLst>
              <a:path w="951174" h="1017793">
                <a:moveTo>
                  <a:pt x="0" y="0"/>
                </a:moveTo>
                <a:lnTo>
                  <a:pt x="951173" y="0"/>
                </a:lnTo>
                <a:lnTo>
                  <a:pt x="951173" y="1017793"/>
                </a:lnTo>
                <a:lnTo>
                  <a:pt x="0" y="101779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t-BR"/>
          </a:p>
        </p:txBody>
      </p:sp>
      <p:sp>
        <p:nvSpPr>
          <p:cNvPr id="71" name="Freeform 71"/>
          <p:cNvSpPr/>
          <p:nvPr/>
        </p:nvSpPr>
        <p:spPr>
          <a:xfrm>
            <a:off x="2500432" y="7550289"/>
            <a:ext cx="631316" cy="903493"/>
          </a:xfrm>
          <a:custGeom>
            <a:avLst/>
            <a:gdLst/>
            <a:ahLst/>
            <a:cxnLst/>
            <a:rect l="l" t="t" r="r" b="b"/>
            <a:pathLst>
              <a:path w="631316" h="903493">
                <a:moveTo>
                  <a:pt x="0" y="0"/>
                </a:moveTo>
                <a:lnTo>
                  <a:pt x="631315" y="0"/>
                </a:lnTo>
                <a:lnTo>
                  <a:pt x="631315" y="903493"/>
                </a:lnTo>
                <a:lnTo>
                  <a:pt x="0" y="90349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pt-BR"/>
          </a:p>
        </p:txBody>
      </p:sp>
      <p:sp>
        <p:nvSpPr>
          <p:cNvPr id="72" name="Freeform 72"/>
          <p:cNvSpPr/>
          <p:nvPr/>
        </p:nvSpPr>
        <p:spPr>
          <a:xfrm>
            <a:off x="4524070" y="7445057"/>
            <a:ext cx="1003954" cy="1113957"/>
          </a:xfrm>
          <a:custGeom>
            <a:avLst/>
            <a:gdLst/>
            <a:ahLst/>
            <a:cxnLst/>
            <a:rect l="l" t="t" r="r" b="b"/>
            <a:pathLst>
              <a:path w="1003954" h="1113957">
                <a:moveTo>
                  <a:pt x="0" y="0"/>
                </a:moveTo>
                <a:lnTo>
                  <a:pt x="1003954" y="0"/>
                </a:lnTo>
                <a:lnTo>
                  <a:pt x="1003954" y="1113957"/>
                </a:lnTo>
                <a:lnTo>
                  <a:pt x="0" y="111395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pt-BR"/>
          </a:p>
        </p:txBody>
      </p:sp>
      <p:sp>
        <p:nvSpPr>
          <p:cNvPr id="73" name="Freeform 73"/>
          <p:cNvSpPr/>
          <p:nvPr/>
        </p:nvSpPr>
        <p:spPr>
          <a:xfrm>
            <a:off x="5928074" y="7538092"/>
            <a:ext cx="932181" cy="927887"/>
          </a:xfrm>
          <a:custGeom>
            <a:avLst/>
            <a:gdLst/>
            <a:ahLst/>
            <a:cxnLst/>
            <a:rect l="l" t="t" r="r" b="b"/>
            <a:pathLst>
              <a:path w="932181" h="927887">
                <a:moveTo>
                  <a:pt x="0" y="0"/>
                </a:moveTo>
                <a:lnTo>
                  <a:pt x="932182" y="0"/>
                </a:lnTo>
                <a:lnTo>
                  <a:pt x="932182" y="927887"/>
                </a:lnTo>
                <a:lnTo>
                  <a:pt x="0" y="927887"/>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pt-BR"/>
          </a:p>
        </p:txBody>
      </p:sp>
      <p:sp>
        <p:nvSpPr>
          <p:cNvPr id="74" name="Freeform 74"/>
          <p:cNvSpPr/>
          <p:nvPr/>
        </p:nvSpPr>
        <p:spPr>
          <a:xfrm>
            <a:off x="8510939" y="7550289"/>
            <a:ext cx="1266122" cy="1082535"/>
          </a:xfrm>
          <a:custGeom>
            <a:avLst/>
            <a:gdLst/>
            <a:ahLst/>
            <a:cxnLst/>
            <a:rect l="l" t="t" r="r" b="b"/>
            <a:pathLst>
              <a:path w="1266122" h="1082535">
                <a:moveTo>
                  <a:pt x="0" y="0"/>
                </a:moveTo>
                <a:lnTo>
                  <a:pt x="1266122" y="0"/>
                </a:lnTo>
                <a:lnTo>
                  <a:pt x="1266122" y="1082535"/>
                </a:lnTo>
                <a:lnTo>
                  <a:pt x="0" y="1082535"/>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pt-BR"/>
          </a:p>
        </p:txBody>
      </p:sp>
      <p:sp>
        <p:nvSpPr>
          <p:cNvPr id="75" name="Freeform 75"/>
          <p:cNvSpPr/>
          <p:nvPr/>
        </p:nvSpPr>
        <p:spPr>
          <a:xfrm>
            <a:off x="11560748" y="7550289"/>
            <a:ext cx="758047" cy="1082924"/>
          </a:xfrm>
          <a:custGeom>
            <a:avLst/>
            <a:gdLst/>
            <a:ahLst/>
            <a:cxnLst/>
            <a:rect l="l" t="t" r="r" b="b"/>
            <a:pathLst>
              <a:path w="758047" h="1082924">
                <a:moveTo>
                  <a:pt x="0" y="0"/>
                </a:moveTo>
                <a:lnTo>
                  <a:pt x="758047" y="0"/>
                </a:lnTo>
                <a:lnTo>
                  <a:pt x="758047" y="1082924"/>
                </a:lnTo>
                <a:lnTo>
                  <a:pt x="0" y="108292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pt-BR"/>
          </a:p>
        </p:txBody>
      </p:sp>
      <p:sp>
        <p:nvSpPr>
          <p:cNvPr id="76" name="Freeform 76"/>
          <p:cNvSpPr/>
          <p:nvPr/>
        </p:nvSpPr>
        <p:spPr>
          <a:xfrm>
            <a:off x="12653628" y="7550289"/>
            <a:ext cx="1058558" cy="1082924"/>
          </a:xfrm>
          <a:custGeom>
            <a:avLst/>
            <a:gdLst/>
            <a:ahLst/>
            <a:cxnLst/>
            <a:rect l="l" t="t" r="r" b="b"/>
            <a:pathLst>
              <a:path w="1058558" h="1082924">
                <a:moveTo>
                  <a:pt x="0" y="0"/>
                </a:moveTo>
                <a:lnTo>
                  <a:pt x="1058558" y="0"/>
                </a:lnTo>
                <a:lnTo>
                  <a:pt x="1058558" y="1082924"/>
                </a:lnTo>
                <a:lnTo>
                  <a:pt x="0" y="1082924"/>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pt-BR"/>
          </a:p>
        </p:txBody>
      </p:sp>
      <p:sp>
        <p:nvSpPr>
          <p:cNvPr id="77" name="Freeform 77"/>
          <p:cNvSpPr/>
          <p:nvPr/>
        </p:nvSpPr>
        <p:spPr>
          <a:xfrm>
            <a:off x="15005129" y="7550289"/>
            <a:ext cx="921158" cy="1032110"/>
          </a:xfrm>
          <a:custGeom>
            <a:avLst/>
            <a:gdLst/>
            <a:ahLst/>
            <a:cxnLst/>
            <a:rect l="l" t="t" r="r" b="b"/>
            <a:pathLst>
              <a:path w="921158" h="1032110">
                <a:moveTo>
                  <a:pt x="0" y="0"/>
                </a:moveTo>
                <a:lnTo>
                  <a:pt x="921158" y="0"/>
                </a:lnTo>
                <a:lnTo>
                  <a:pt x="921158" y="1032110"/>
                </a:lnTo>
                <a:lnTo>
                  <a:pt x="0" y="103211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pt-BR"/>
          </a:p>
        </p:txBody>
      </p:sp>
      <p:sp>
        <p:nvSpPr>
          <p:cNvPr id="78" name="Freeform 78"/>
          <p:cNvSpPr/>
          <p:nvPr/>
        </p:nvSpPr>
        <p:spPr>
          <a:xfrm>
            <a:off x="16259662" y="7514438"/>
            <a:ext cx="960317" cy="1103812"/>
          </a:xfrm>
          <a:custGeom>
            <a:avLst/>
            <a:gdLst/>
            <a:ahLst/>
            <a:cxnLst/>
            <a:rect l="l" t="t" r="r" b="b"/>
            <a:pathLst>
              <a:path w="960317" h="1103812">
                <a:moveTo>
                  <a:pt x="0" y="0"/>
                </a:moveTo>
                <a:lnTo>
                  <a:pt x="960317" y="0"/>
                </a:lnTo>
                <a:lnTo>
                  <a:pt x="960317" y="1103812"/>
                </a:lnTo>
                <a:lnTo>
                  <a:pt x="0" y="1103812"/>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txBody>
          <a:bodyPr/>
          <a:lstStyle/>
          <a:p>
            <a:endParaRPr lang="pt-BR"/>
          </a:p>
        </p:txBody>
      </p:sp>
      <p:sp>
        <p:nvSpPr>
          <p:cNvPr id="79" name="TextBox 79"/>
          <p:cNvSpPr txBox="1"/>
          <p:nvPr/>
        </p:nvSpPr>
        <p:spPr>
          <a:xfrm>
            <a:off x="1028700" y="2193172"/>
            <a:ext cx="9864642" cy="1374262"/>
          </a:xfrm>
          <a:prstGeom prst="rect">
            <a:avLst/>
          </a:prstGeom>
        </p:spPr>
        <p:txBody>
          <a:bodyPr lIns="0" tIns="0" rIns="0" bIns="0" rtlCol="0" anchor="t">
            <a:spAutoFit/>
          </a:bodyPr>
          <a:lstStyle/>
          <a:p>
            <a:pPr algn="l">
              <a:lnSpc>
                <a:spcPts val="6328"/>
              </a:lnSpc>
            </a:pPr>
            <a:r>
              <a:rPr lang="en-US" sz="5600" b="1">
                <a:solidFill>
                  <a:srgbClr val="000000"/>
                </a:solidFill>
                <a:latin typeface="Poppins Bold"/>
                <a:ea typeface="Poppins Bold"/>
                <a:cs typeface="Poppins Bold"/>
                <a:sym typeface="Poppins Bold"/>
              </a:rPr>
              <a:t>Casos de Uso do MQTT</a:t>
            </a:r>
          </a:p>
          <a:p>
            <a:pPr algn="l">
              <a:lnSpc>
                <a:spcPts val="4067"/>
              </a:lnSpc>
            </a:pPr>
            <a:r>
              <a:rPr lang="en-US" sz="3600" b="1">
                <a:solidFill>
                  <a:srgbClr val="838383"/>
                </a:solidFill>
                <a:latin typeface="Poppins Semi-Bold"/>
                <a:ea typeface="Poppins Semi-Bold"/>
                <a:cs typeface="Poppins Semi-Bold"/>
                <a:sym typeface="Poppins Semi-Bold"/>
              </a:rPr>
              <a:t>Onde ele é aplicado?</a:t>
            </a:r>
          </a:p>
        </p:txBody>
      </p:sp>
      <p:sp>
        <p:nvSpPr>
          <p:cNvPr id="80" name="TextBox 80"/>
          <p:cNvSpPr txBox="1"/>
          <p:nvPr/>
        </p:nvSpPr>
        <p:spPr>
          <a:xfrm>
            <a:off x="1028700" y="3638691"/>
            <a:ext cx="15171925" cy="843783"/>
          </a:xfrm>
          <a:prstGeom prst="rect">
            <a:avLst/>
          </a:prstGeom>
        </p:spPr>
        <p:txBody>
          <a:bodyPr lIns="0" tIns="0" rIns="0" bIns="0" rtlCol="0" anchor="t">
            <a:spAutoFit/>
          </a:bodyPr>
          <a:lstStyle/>
          <a:p>
            <a:pPr algn="l">
              <a:lnSpc>
                <a:spcPts val="3359"/>
              </a:lnSpc>
            </a:pPr>
            <a:r>
              <a:rPr lang="en-US" sz="2400">
                <a:solidFill>
                  <a:srgbClr val="000000"/>
                </a:solidFill>
                <a:latin typeface="Poppins"/>
                <a:ea typeface="Poppins"/>
                <a:cs typeface="Poppins"/>
                <a:sym typeface="Poppins"/>
              </a:rPr>
              <a:t>O MQTT é amplamente utilizado em IoT e sistemas distribuídos por ser um protocolo </a:t>
            </a:r>
            <a:r>
              <a:rPr lang="en-US" sz="2400" b="1">
                <a:solidFill>
                  <a:srgbClr val="000000"/>
                </a:solidFill>
                <a:latin typeface="Poppins Semi-Bold"/>
                <a:ea typeface="Poppins Semi-Bold"/>
                <a:cs typeface="Poppins Semi-Bold"/>
                <a:sym typeface="Poppins Semi-Bold"/>
              </a:rPr>
              <a:t>leve</a:t>
            </a:r>
            <a:r>
              <a:rPr lang="en-US" sz="2400">
                <a:solidFill>
                  <a:srgbClr val="000000"/>
                </a:solidFill>
                <a:latin typeface="Poppins"/>
                <a:ea typeface="Poppins"/>
                <a:cs typeface="Poppins"/>
                <a:sym typeface="Poppins"/>
              </a:rPr>
              <a:t>, </a:t>
            </a:r>
            <a:r>
              <a:rPr lang="en-US" sz="2400" b="1">
                <a:solidFill>
                  <a:srgbClr val="000000"/>
                </a:solidFill>
                <a:latin typeface="Poppins Semi-Bold"/>
                <a:ea typeface="Poppins Semi-Bold"/>
                <a:cs typeface="Poppins Semi-Bold"/>
                <a:sym typeface="Poppins Semi-Bold"/>
              </a:rPr>
              <a:t>eficiente </a:t>
            </a:r>
            <a:r>
              <a:rPr lang="en-US" sz="2400">
                <a:solidFill>
                  <a:srgbClr val="000000"/>
                </a:solidFill>
                <a:latin typeface="Poppins"/>
                <a:ea typeface="Poppins"/>
                <a:cs typeface="Poppins"/>
                <a:sym typeface="Poppins"/>
              </a:rPr>
              <a:t>e </a:t>
            </a:r>
            <a:r>
              <a:rPr lang="en-US" sz="2400" b="1">
                <a:solidFill>
                  <a:srgbClr val="000000"/>
                </a:solidFill>
                <a:latin typeface="Poppins Semi-Bold"/>
                <a:ea typeface="Poppins Semi-Bold"/>
                <a:cs typeface="Poppins Semi-Bold"/>
                <a:sym typeface="Poppins Semi-Bold"/>
              </a:rPr>
              <a:t>confiável</a:t>
            </a:r>
            <a:r>
              <a:rPr lang="en-US" sz="2400">
                <a:solidFill>
                  <a:srgbClr val="000000"/>
                </a:solidFill>
                <a:latin typeface="Poppins"/>
                <a:ea typeface="Poppins"/>
                <a:cs typeface="Poppins"/>
                <a:sym typeface="Poppins"/>
              </a:rPr>
              <a:t>. Ele pode ser aplicado em diversos cenários, como:</a:t>
            </a:r>
          </a:p>
        </p:txBody>
      </p:sp>
    </p:spTree>
  </p:cSld>
  <p:clrMapOvr>
    <a:masterClrMapping/>
  </p:clrMapOvr>
  <p:transition spd="slow">
    <p:cove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8352431"/>
            <a:ext cx="18288000" cy="1934569"/>
            <a:chOff x="0" y="0"/>
            <a:chExt cx="4816593" cy="509516"/>
          </a:xfrm>
        </p:grpSpPr>
        <p:sp>
          <p:nvSpPr>
            <p:cNvPr id="3" name="Freeform 3"/>
            <p:cNvSpPr/>
            <p:nvPr/>
          </p:nvSpPr>
          <p:spPr>
            <a:xfrm>
              <a:off x="0" y="0"/>
              <a:ext cx="4816592" cy="509516"/>
            </a:xfrm>
            <a:custGeom>
              <a:avLst/>
              <a:gdLst/>
              <a:ahLst/>
              <a:cxnLst/>
              <a:rect l="l" t="t" r="r" b="b"/>
              <a:pathLst>
                <a:path w="4816592" h="509516">
                  <a:moveTo>
                    <a:pt x="0" y="0"/>
                  </a:moveTo>
                  <a:lnTo>
                    <a:pt x="4816592" y="0"/>
                  </a:lnTo>
                  <a:lnTo>
                    <a:pt x="4816592" y="509516"/>
                  </a:lnTo>
                  <a:lnTo>
                    <a:pt x="0" y="509516"/>
                  </a:lnTo>
                  <a:close/>
                </a:path>
              </a:pathLst>
            </a:custGeom>
            <a:gradFill rotWithShape="1">
              <a:gsLst>
                <a:gs pos="0">
                  <a:srgbClr val="65CED1">
                    <a:alpha val="100000"/>
                  </a:srgbClr>
                </a:gs>
                <a:gs pos="100000">
                  <a:srgbClr val="000000">
                    <a:alpha val="100000"/>
                  </a:srgbClr>
                </a:gs>
              </a:gsLst>
              <a:lin ang="2700000"/>
            </a:gradFill>
            <a:ln cap="sq">
              <a:noFill/>
              <a:prstDash val="solid"/>
              <a:miter/>
            </a:ln>
          </p:spPr>
          <p:txBody>
            <a:bodyPr/>
            <a:lstStyle/>
            <a:p>
              <a:endParaRPr lang="pt-BR"/>
            </a:p>
          </p:txBody>
        </p:sp>
        <p:sp>
          <p:nvSpPr>
            <p:cNvPr id="4" name="TextBox 4"/>
            <p:cNvSpPr txBox="1"/>
            <p:nvPr/>
          </p:nvSpPr>
          <p:spPr>
            <a:xfrm>
              <a:off x="0" y="-57150"/>
              <a:ext cx="4816593" cy="566666"/>
            </a:xfrm>
            <a:prstGeom prst="rect">
              <a:avLst/>
            </a:prstGeom>
          </p:spPr>
          <p:txBody>
            <a:bodyPr lIns="50800" tIns="50800" rIns="50800" bIns="50800" rtlCol="0" anchor="ctr"/>
            <a:lstStyle/>
            <a:p>
              <a:pPr marL="0" lvl="0" indent="0" algn="ctr">
                <a:lnSpc>
                  <a:spcPts val="3447"/>
                </a:lnSpc>
                <a:spcBef>
                  <a:spcPct val="0"/>
                </a:spcBef>
              </a:pPr>
              <a:endParaRPr/>
            </a:p>
          </p:txBody>
        </p:sp>
      </p:grpSp>
      <p:grpSp>
        <p:nvGrpSpPr>
          <p:cNvPr id="5" name="Group 5"/>
          <p:cNvGrpSpPr/>
          <p:nvPr/>
        </p:nvGrpSpPr>
        <p:grpSpPr>
          <a:xfrm>
            <a:off x="838200" y="419100"/>
            <a:ext cx="7964067" cy="1512399"/>
            <a:chOff x="0" y="0"/>
            <a:chExt cx="10618756" cy="2016531"/>
          </a:xfrm>
        </p:grpSpPr>
        <p:grpSp>
          <p:nvGrpSpPr>
            <p:cNvPr id="6" name="Group 6"/>
            <p:cNvGrpSpPr/>
            <p:nvPr/>
          </p:nvGrpSpPr>
          <p:grpSpPr>
            <a:xfrm>
              <a:off x="0" y="0"/>
              <a:ext cx="10618756" cy="2016531"/>
              <a:chOff x="0" y="0"/>
              <a:chExt cx="2703059" cy="513318"/>
            </a:xfrm>
          </p:grpSpPr>
          <p:sp>
            <p:nvSpPr>
              <p:cNvPr id="7" name="Freeform 7"/>
              <p:cNvSpPr/>
              <p:nvPr/>
            </p:nvSpPr>
            <p:spPr>
              <a:xfrm>
                <a:off x="0" y="0"/>
                <a:ext cx="2703059" cy="513318"/>
              </a:xfrm>
              <a:custGeom>
                <a:avLst/>
                <a:gdLst/>
                <a:ahLst/>
                <a:cxnLst/>
                <a:rect l="l" t="t" r="r" b="b"/>
                <a:pathLst>
                  <a:path w="2703059" h="513318">
                    <a:moveTo>
                      <a:pt x="13609" y="0"/>
                    </a:moveTo>
                    <a:lnTo>
                      <a:pt x="2689450" y="0"/>
                    </a:lnTo>
                    <a:cubicBezTo>
                      <a:pt x="2696966" y="0"/>
                      <a:pt x="2703059" y="6093"/>
                      <a:pt x="2703059" y="13609"/>
                    </a:cubicBezTo>
                    <a:lnTo>
                      <a:pt x="2703059" y="499709"/>
                    </a:lnTo>
                    <a:cubicBezTo>
                      <a:pt x="2703059" y="507225"/>
                      <a:pt x="2696966" y="513318"/>
                      <a:pt x="2689450" y="513318"/>
                    </a:cubicBezTo>
                    <a:lnTo>
                      <a:pt x="13609" y="513318"/>
                    </a:lnTo>
                    <a:cubicBezTo>
                      <a:pt x="6093" y="513318"/>
                      <a:pt x="0" y="507225"/>
                      <a:pt x="0" y="499709"/>
                    </a:cubicBezTo>
                    <a:lnTo>
                      <a:pt x="0" y="13609"/>
                    </a:lnTo>
                    <a:cubicBezTo>
                      <a:pt x="0" y="6093"/>
                      <a:pt x="6093" y="0"/>
                      <a:pt x="13609" y="0"/>
                    </a:cubicBezTo>
                    <a:close/>
                  </a:path>
                </a:pathLst>
              </a:custGeom>
              <a:gradFill rotWithShape="1">
                <a:gsLst>
                  <a:gs pos="0">
                    <a:srgbClr val="65CED1">
                      <a:alpha val="100000"/>
                    </a:srgbClr>
                  </a:gs>
                  <a:gs pos="100000">
                    <a:srgbClr val="1F4E4F">
                      <a:alpha val="100000"/>
                    </a:srgbClr>
                  </a:gs>
                </a:gsLst>
                <a:lin ang="2700000"/>
              </a:gradFill>
              <a:ln cap="sq">
                <a:noFill/>
                <a:prstDash val="solid"/>
                <a:miter/>
              </a:ln>
            </p:spPr>
            <p:txBody>
              <a:bodyPr/>
              <a:lstStyle/>
              <a:p>
                <a:endParaRPr lang="pt-BR"/>
              </a:p>
            </p:txBody>
          </p:sp>
          <p:sp>
            <p:nvSpPr>
              <p:cNvPr id="8" name="TextBox 8"/>
              <p:cNvSpPr txBox="1"/>
              <p:nvPr/>
            </p:nvSpPr>
            <p:spPr>
              <a:xfrm>
                <a:off x="0" y="-47625"/>
                <a:ext cx="2703059" cy="560943"/>
              </a:xfrm>
              <a:prstGeom prst="rect">
                <a:avLst/>
              </a:prstGeom>
            </p:spPr>
            <p:txBody>
              <a:bodyPr lIns="50800" tIns="50800" rIns="50800" bIns="50800" rtlCol="0" anchor="ctr"/>
              <a:lstStyle/>
              <a:p>
                <a:pPr marL="0" lvl="0" indent="0" algn="ctr">
                  <a:lnSpc>
                    <a:spcPts val="3587"/>
                  </a:lnSpc>
                  <a:spcBef>
                    <a:spcPct val="0"/>
                  </a:spcBef>
                </a:pPr>
                <a:endParaRPr/>
              </a:p>
            </p:txBody>
          </p:sp>
        </p:grpSp>
        <p:sp>
          <p:nvSpPr>
            <p:cNvPr id="9" name="TextBox 9"/>
            <p:cNvSpPr txBox="1"/>
            <p:nvPr/>
          </p:nvSpPr>
          <p:spPr>
            <a:xfrm>
              <a:off x="608752" y="469968"/>
              <a:ext cx="9135391" cy="991724"/>
            </a:xfrm>
            <a:prstGeom prst="rect">
              <a:avLst/>
            </a:prstGeom>
          </p:spPr>
          <p:txBody>
            <a:bodyPr lIns="0" tIns="0" rIns="0" bIns="0" rtlCol="0" anchor="t">
              <a:spAutoFit/>
            </a:bodyPr>
            <a:lstStyle/>
            <a:p>
              <a:pPr algn="l">
                <a:lnSpc>
                  <a:spcPts val="5776"/>
                </a:lnSpc>
              </a:pPr>
              <a:r>
                <a:rPr lang="en-US" sz="5112" b="1" dirty="0" err="1">
                  <a:latin typeface="Poppins Bold"/>
                  <a:ea typeface="Poppins Bold"/>
                  <a:cs typeface="Poppins Bold"/>
                  <a:sym typeface="Poppins Bold"/>
                </a:rPr>
                <a:t>Observações</a:t>
              </a:r>
              <a:r>
                <a:rPr lang="en-US" sz="5112" b="1" dirty="0">
                  <a:latin typeface="Poppins Bold"/>
                  <a:ea typeface="Poppins Bold"/>
                  <a:cs typeface="Poppins Bold"/>
                  <a:sym typeface="Poppins Bold"/>
                </a:rPr>
                <a:t>: </a:t>
              </a:r>
            </a:p>
          </p:txBody>
        </p:sp>
      </p:grpSp>
      <p:sp>
        <p:nvSpPr>
          <p:cNvPr id="15" name="TextBox 15"/>
          <p:cNvSpPr txBox="1"/>
          <p:nvPr/>
        </p:nvSpPr>
        <p:spPr>
          <a:xfrm>
            <a:off x="1028700" y="2205892"/>
            <a:ext cx="16268700" cy="4643322"/>
          </a:xfrm>
          <a:prstGeom prst="rect">
            <a:avLst/>
          </a:prstGeom>
        </p:spPr>
        <p:txBody>
          <a:bodyPr wrap="square" lIns="0" tIns="0" rIns="0" bIns="0" rtlCol="0" anchor="t">
            <a:spAutoFit/>
          </a:bodyPr>
          <a:lstStyle/>
          <a:p>
            <a:pPr algn="just">
              <a:lnSpc>
                <a:spcPct val="200000"/>
              </a:lnSpc>
            </a:pPr>
            <a:r>
              <a:rPr lang="en-US" sz="3100" dirty="0">
                <a:solidFill>
                  <a:srgbClr val="000000"/>
                </a:solidFill>
                <a:latin typeface="Poppins"/>
                <a:ea typeface="Poppins"/>
                <a:cs typeface="Poppins"/>
                <a:sym typeface="Poppins"/>
              </a:rPr>
              <a:t>O </a:t>
            </a:r>
            <a:r>
              <a:rPr lang="en-US" sz="3100" dirty="0" err="1">
                <a:solidFill>
                  <a:srgbClr val="000000"/>
                </a:solidFill>
                <a:latin typeface="Poppins"/>
                <a:ea typeface="Poppins"/>
                <a:cs typeface="Poppins"/>
                <a:sym typeface="Poppins"/>
              </a:rPr>
              <a:t>protocolo</a:t>
            </a:r>
            <a:r>
              <a:rPr lang="en-US" sz="3100" dirty="0">
                <a:solidFill>
                  <a:srgbClr val="000000"/>
                </a:solidFill>
                <a:latin typeface="Poppins"/>
                <a:ea typeface="Poppins"/>
                <a:cs typeface="Poppins"/>
                <a:sym typeface="Poppins"/>
              </a:rPr>
              <a:t> MQTT é um </a:t>
            </a:r>
            <a:r>
              <a:rPr lang="en-US" sz="3100" dirty="0" err="1">
                <a:solidFill>
                  <a:srgbClr val="000000"/>
                </a:solidFill>
                <a:latin typeface="Poppins"/>
                <a:ea typeface="Poppins"/>
                <a:cs typeface="Poppins"/>
                <a:sym typeface="Poppins"/>
              </a:rPr>
              <a:t>protocolo</a:t>
            </a:r>
            <a:r>
              <a:rPr lang="en-US" sz="3100" dirty="0">
                <a:solidFill>
                  <a:srgbClr val="000000"/>
                </a:solidFill>
                <a:latin typeface="Poppins"/>
                <a:ea typeface="Poppins"/>
                <a:cs typeface="Poppins"/>
                <a:sym typeface="Poppins"/>
              </a:rPr>
              <a:t> </a:t>
            </a:r>
            <a:r>
              <a:rPr lang="en-US" sz="3100" dirty="0" err="1">
                <a:solidFill>
                  <a:srgbClr val="000000"/>
                </a:solidFill>
                <a:latin typeface="Poppins"/>
                <a:ea typeface="Poppins"/>
                <a:cs typeface="Poppins"/>
                <a:sym typeface="Poppins"/>
              </a:rPr>
              <a:t>eficiente</a:t>
            </a:r>
            <a:r>
              <a:rPr lang="en-US" sz="3100" dirty="0">
                <a:solidFill>
                  <a:srgbClr val="000000"/>
                </a:solidFill>
                <a:latin typeface="Poppins"/>
                <a:ea typeface="Poppins"/>
                <a:cs typeface="Poppins"/>
                <a:sym typeface="Poppins"/>
              </a:rPr>
              <a:t> e </a:t>
            </a:r>
            <a:r>
              <a:rPr lang="en-US" sz="3100" dirty="0" err="1">
                <a:solidFill>
                  <a:srgbClr val="000000"/>
                </a:solidFill>
                <a:latin typeface="Poppins"/>
                <a:ea typeface="Poppins"/>
                <a:cs typeface="Poppins"/>
                <a:sym typeface="Poppins"/>
              </a:rPr>
              <a:t>utilizado</a:t>
            </a:r>
            <a:r>
              <a:rPr lang="en-US" sz="3100" dirty="0">
                <a:solidFill>
                  <a:srgbClr val="000000"/>
                </a:solidFill>
                <a:latin typeface="Poppins"/>
                <a:ea typeface="Poppins"/>
                <a:cs typeface="Poppins"/>
                <a:sym typeface="Poppins"/>
              </a:rPr>
              <a:t> </a:t>
            </a:r>
            <a:r>
              <a:rPr lang="en-US" sz="3100" dirty="0" err="1">
                <a:solidFill>
                  <a:srgbClr val="000000"/>
                </a:solidFill>
                <a:latin typeface="Poppins"/>
                <a:ea typeface="Poppins"/>
                <a:cs typeface="Poppins"/>
                <a:sym typeface="Poppins"/>
              </a:rPr>
              <a:t>principalmente</a:t>
            </a:r>
            <a:r>
              <a:rPr lang="en-US" sz="3100" dirty="0">
                <a:solidFill>
                  <a:srgbClr val="000000"/>
                </a:solidFill>
                <a:latin typeface="Poppins"/>
                <a:ea typeface="Poppins"/>
                <a:cs typeface="Poppins"/>
                <a:sym typeface="Poppins"/>
              </a:rPr>
              <a:t> para </a:t>
            </a:r>
            <a:r>
              <a:rPr lang="en-US" sz="3100" dirty="0" err="1">
                <a:solidFill>
                  <a:srgbClr val="000000"/>
                </a:solidFill>
                <a:latin typeface="Poppins"/>
                <a:ea typeface="Poppins"/>
                <a:cs typeface="Poppins"/>
                <a:sym typeface="Poppins"/>
              </a:rPr>
              <a:t>comunicação</a:t>
            </a:r>
            <a:r>
              <a:rPr lang="en-US" sz="3100" dirty="0">
                <a:solidFill>
                  <a:srgbClr val="000000"/>
                </a:solidFill>
                <a:latin typeface="Poppins"/>
                <a:ea typeface="Poppins"/>
                <a:cs typeface="Poppins"/>
                <a:sym typeface="Poppins"/>
              </a:rPr>
              <a:t> </a:t>
            </a:r>
            <a:r>
              <a:rPr lang="en-US" sz="3100" dirty="0" err="1">
                <a:solidFill>
                  <a:srgbClr val="000000"/>
                </a:solidFill>
                <a:latin typeface="Poppins"/>
                <a:ea typeface="Poppins"/>
                <a:cs typeface="Poppins"/>
                <a:sym typeface="Poppins"/>
              </a:rPr>
              <a:t>em</a:t>
            </a:r>
            <a:r>
              <a:rPr lang="en-US" sz="3100" dirty="0">
                <a:solidFill>
                  <a:srgbClr val="000000"/>
                </a:solidFill>
                <a:latin typeface="Poppins"/>
                <a:ea typeface="Poppins"/>
                <a:cs typeface="Poppins"/>
                <a:sym typeface="Poppins"/>
              </a:rPr>
              <a:t> ambientes de IoT, </a:t>
            </a:r>
            <a:r>
              <a:rPr lang="en-US" sz="3100" dirty="0" err="1">
                <a:solidFill>
                  <a:srgbClr val="000000"/>
                </a:solidFill>
                <a:latin typeface="Poppins"/>
                <a:ea typeface="Poppins"/>
                <a:cs typeface="Poppins"/>
                <a:sym typeface="Poppins"/>
              </a:rPr>
              <a:t>oferecendo</a:t>
            </a:r>
            <a:r>
              <a:rPr lang="en-US" sz="3100" dirty="0">
                <a:solidFill>
                  <a:srgbClr val="000000"/>
                </a:solidFill>
                <a:latin typeface="Poppins"/>
                <a:ea typeface="Poppins"/>
                <a:cs typeface="Poppins"/>
                <a:sym typeface="Poppins"/>
              </a:rPr>
              <a:t> </a:t>
            </a:r>
            <a:r>
              <a:rPr lang="en-US" sz="3100" dirty="0" err="1">
                <a:solidFill>
                  <a:srgbClr val="000000"/>
                </a:solidFill>
                <a:latin typeface="Poppins"/>
                <a:ea typeface="Poppins"/>
                <a:cs typeface="Poppins"/>
                <a:sym typeface="Poppins"/>
              </a:rPr>
              <a:t>diversas</a:t>
            </a:r>
            <a:r>
              <a:rPr lang="en-US" sz="3100" dirty="0">
                <a:solidFill>
                  <a:srgbClr val="000000"/>
                </a:solidFill>
                <a:latin typeface="Poppins"/>
                <a:ea typeface="Poppins"/>
                <a:cs typeface="Poppins"/>
                <a:sym typeface="Poppins"/>
              </a:rPr>
              <a:t> </a:t>
            </a:r>
            <a:r>
              <a:rPr lang="en-US" sz="3100" dirty="0" err="1">
                <a:solidFill>
                  <a:srgbClr val="000000"/>
                </a:solidFill>
                <a:latin typeface="Poppins"/>
                <a:ea typeface="Poppins"/>
                <a:cs typeface="Poppins"/>
                <a:sym typeface="Poppins"/>
              </a:rPr>
              <a:t>vantagens</a:t>
            </a:r>
            <a:r>
              <a:rPr lang="en-US" sz="3100" dirty="0">
                <a:solidFill>
                  <a:srgbClr val="000000"/>
                </a:solidFill>
                <a:latin typeface="Poppins"/>
                <a:ea typeface="Poppins"/>
                <a:cs typeface="Poppins"/>
                <a:sym typeface="Poppins"/>
              </a:rPr>
              <a:t> para </a:t>
            </a:r>
            <a:r>
              <a:rPr lang="en-US" sz="3100" dirty="0" err="1">
                <a:solidFill>
                  <a:srgbClr val="000000"/>
                </a:solidFill>
                <a:latin typeface="Poppins"/>
                <a:ea typeface="Poppins"/>
                <a:cs typeface="Poppins"/>
                <a:sym typeface="Poppins"/>
              </a:rPr>
              <a:t>dispositivos</a:t>
            </a:r>
            <a:r>
              <a:rPr lang="en-US" sz="3100" dirty="0">
                <a:solidFill>
                  <a:srgbClr val="000000"/>
                </a:solidFill>
                <a:latin typeface="Poppins"/>
                <a:ea typeface="Poppins"/>
                <a:cs typeface="Poppins"/>
                <a:sym typeface="Poppins"/>
              </a:rPr>
              <a:t> com </a:t>
            </a:r>
            <a:r>
              <a:rPr lang="en-US" sz="3100" dirty="0" err="1">
                <a:solidFill>
                  <a:srgbClr val="000000"/>
                </a:solidFill>
                <a:latin typeface="Poppins"/>
                <a:ea typeface="Poppins"/>
                <a:cs typeface="Poppins"/>
                <a:sym typeface="Poppins"/>
              </a:rPr>
              <a:t>recursos</a:t>
            </a:r>
            <a:r>
              <a:rPr lang="en-US" sz="3100" dirty="0">
                <a:solidFill>
                  <a:srgbClr val="000000"/>
                </a:solidFill>
                <a:latin typeface="Poppins"/>
                <a:ea typeface="Poppins"/>
                <a:cs typeface="Poppins"/>
                <a:sym typeface="Poppins"/>
              </a:rPr>
              <a:t> </a:t>
            </a:r>
            <a:r>
              <a:rPr lang="en-US" sz="3100" dirty="0" err="1">
                <a:solidFill>
                  <a:srgbClr val="000000"/>
                </a:solidFill>
                <a:latin typeface="Poppins"/>
                <a:ea typeface="Poppins"/>
                <a:cs typeface="Poppins"/>
                <a:sym typeface="Poppins"/>
              </a:rPr>
              <a:t>limitados</a:t>
            </a:r>
            <a:r>
              <a:rPr lang="en-US" sz="3100" dirty="0">
                <a:solidFill>
                  <a:srgbClr val="000000"/>
                </a:solidFill>
                <a:latin typeface="Poppins"/>
                <a:ea typeface="Poppins"/>
                <a:cs typeface="Poppins"/>
                <a:sym typeface="Poppins"/>
              </a:rPr>
              <a:t>, mas </a:t>
            </a:r>
            <a:r>
              <a:rPr lang="en-US" sz="3100" dirty="0" err="1">
                <a:solidFill>
                  <a:srgbClr val="000000"/>
                </a:solidFill>
                <a:latin typeface="Poppins"/>
                <a:ea typeface="Poppins"/>
                <a:cs typeface="Poppins"/>
                <a:sym typeface="Poppins"/>
              </a:rPr>
              <a:t>necessitando</a:t>
            </a:r>
            <a:r>
              <a:rPr lang="en-US" sz="3100" dirty="0">
                <a:solidFill>
                  <a:srgbClr val="000000"/>
                </a:solidFill>
                <a:latin typeface="Poppins"/>
                <a:ea typeface="Poppins"/>
                <a:cs typeface="Poppins"/>
                <a:sym typeface="Poppins"/>
              </a:rPr>
              <a:t> </a:t>
            </a:r>
            <a:r>
              <a:rPr lang="en-US" sz="3100" dirty="0" err="1">
                <a:solidFill>
                  <a:srgbClr val="000000"/>
                </a:solidFill>
                <a:latin typeface="Poppins"/>
                <a:ea typeface="Poppins"/>
                <a:cs typeface="Poppins"/>
                <a:sym typeface="Poppins"/>
              </a:rPr>
              <a:t>atenção</a:t>
            </a:r>
            <a:r>
              <a:rPr lang="en-US" sz="3100" dirty="0">
                <a:solidFill>
                  <a:srgbClr val="000000"/>
                </a:solidFill>
                <a:latin typeface="Poppins"/>
                <a:ea typeface="Poppins"/>
                <a:cs typeface="Poppins"/>
                <a:sym typeface="Poppins"/>
              </a:rPr>
              <a:t> especial </a:t>
            </a:r>
            <a:r>
              <a:rPr lang="en-US" sz="3100" dirty="0" err="1">
                <a:solidFill>
                  <a:srgbClr val="000000"/>
                </a:solidFill>
                <a:latin typeface="Poppins"/>
                <a:ea typeface="Poppins"/>
                <a:cs typeface="Poppins"/>
                <a:sym typeface="Poppins"/>
              </a:rPr>
              <a:t>às</a:t>
            </a:r>
            <a:r>
              <a:rPr lang="en-US" sz="3100" dirty="0">
                <a:solidFill>
                  <a:srgbClr val="000000"/>
                </a:solidFill>
                <a:latin typeface="Poppins"/>
                <a:ea typeface="Poppins"/>
                <a:cs typeface="Poppins"/>
                <a:sym typeface="Poppins"/>
              </a:rPr>
              <a:t> </a:t>
            </a:r>
            <a:r>
              <a:rPr lang="en-US" sz="3100" dirty="0" err="1">
                <a:solidFill>
                  <a:srgbClr val="000000"/>
                </a:solidFill>
                <a:latin typeface="Poppins"/>
                <a:ea typeface="Poppins"/>
                <a:cs typeface="Poppins"/>
                <a:sym typeface="Poppins"/>
              </a:rPr>
              <a:t>questões</a:t>
            </a:r>
            <a:r>
              <a:rPr lang="en-US" sz="3100" dirty="0">
                <a:solidFill>
                  <a:srgbClr val="000000"/>
                </a:solidFill>
                <a:latin typeface="Poppins"/>
                <a:ea typeface="Poppins"/>
                <a:cs typeface="Poppins"/>
                <a:sym typeface="Poppins"/>
              </a:rPr>
              <a:t> de </a:t>
            </a:r>
            <a:r>
              <a:rPr lang="en-US" sz="3100" dirty="0" err="1">
                <a:solidFill>
                  <a:srgbClr val="000000"/>
                </a:solidFill>
                <a:latin typeface="Poppins"/>
                <a:ea typeface="Poppins"/>
                <a:cs typeface="Poppins"/>
                <a:sym typeface="Poppins"/>
              </a:rPr>
              <a:t>segurança</a:t>
            </a:r>
            <a:r>
              <a:rPr lang="en-US" sz="3100" dirty="0">
                <a:solidFill>
                  <a:srgbClr val="000000"/>
                </a:solidFill>
                <a:latin typeface="Poppins"/>
                <a:ea typeface="Poppins"/>
                <a:cs typeface="Poppins"/>
                <a:sym typeface="Poppins"/>
              </a:rPr>
              <a:t> e </a:t>
            </a:r>
            <a:r>
              <a:rPr lang="en-US" sz="3100" dirty="0" err="1">
                <a:solidFill>
                  <a:srgbClr val="000000"/>
                </a:solidFill>
                <a:latin typeface="Poppins"/>
                <a:ea typeface="Poppins"/>
                <a:cs typeface="Poppins"/>
                <a:sym typeface="Poppins"/>
              </a:rPr>
              <a:t>confiabilidade</a:t>
            </a:r>
            <a:r>
              <a:rPr lang="en-US" sz="3100" dirty="0">
                <a:solidFill>
                  <a:srgbClr val="000000"/>
                </a:solidFill>
                <a:latin typeface="Poppins"/>
                <a:ea typeface="Poppins"/>
                <a:cs typeface="Poppins"/>
                <a:sym typeface="Poppins"/>
              </a:rPr>
              <a:t> </a:t>
            </a:r>
            <a:r>
              <a:rPr lang="en-US" sz="3100" dirty="0" err="1">
                <a:solidFill>
                  <a:srgbClr val="000000"/>
                </a:solidFill>
                <a:latin typeface="Poppins"/>
                <a:ea typeface="Poppins"/>
                <a:cs typeface="Poppins"/>
                <a:sym typeface="Poppins"/>
              </a:rPr>
              <a:t>conforme</a:t>
            </a:r>
            <a:r>
              <a:rPr lang="en-US" sz="3100" dirty="0">
                <a:solidFill>
                  <a:srgbClr val="000000"/>
                </a:solidFill>
                <a:latin typeface="Poppins"/>
                <a:ea typeface="Poppins"/>
                <a:cs typeface="Poppins"/>
                <a:sym typeface="Poppins"/>
              </a:rPr>
              <a:t> </a:t>
            </a:r>
            <a:r>
              <a:rPr lang="en-US" sz="3100" dirty="0" err="1">
                <a:solidFill>
                  <a:srgbClr val="000000"/>
                </a:solidFill>
                <a:latin typeface="Poppins"/>
                <a:ea typeface="Poppins"/>
                <a:cs typeface="Poppins"/>
                <a:sym typeface="Poppins"/>
              </a:rPr>
              <a:t>uso</a:t>
            </a:r>
            <a:r>
              <a:rPr lang="en-US" sz="3100" dirty="0">
                <a:solidFill>
                  <a:srgbClr val="000000"/>
                </a:solidFill>
                <a:latin typeface="Poppins"/>
                <a:ea typeface="Poppins"/>
                <a:cs typeface="Poppins"/>
                <a:sym typeface="Poppins"/>
              </a:rPr>
              <a:t> e </a:t>
            </a:r>
            <a:r>
              <a:rPr lang="en-US" sz="3100" dirty="0" err="1">
                <a:solidFill>
                  <a:srgbClr val="000000"/>
                </a:solidFill>
                <a:latin typeface="Poppins"/>
                <a:ea typeface="Poppins"/>
                <a:cs typeface="Poppins"/>
                <a:sym typeface="Poppins"/>
              </a:rPr>
              <a:t>desenvolvimento</a:t>
            </a:r>
            <a:r>
              <a:rPr lang="en-US" sz="3100" dirty="0">
                <a:solidFill>
                  <a:srgbClr val="000000"/>
                </a:solidFill>
                <a:latin typeface="Poppins"/>
                <a:ea typeface="Poppins"/>
                <a:cs typeface="Poppins"/>
                <a:sym typeface="Poppins"/>
              </a:rPr>
              <a:t> da </a:t>
            </a:r>
            <a:r>
              <a:rPr lang="en-US" sz="3100" dirty="0" err="1">
                <a:solidFill>
                  <a:srgbClr val="000000"/>
                </a:solidFill>
                <a:latin typeface="Poppins"/>
                <a:ea typeface="Poppins"/>
                <a:cs typeface="Poppins"/>
                <a:sym typeface="Poppins"/>
              </a:rPr>
              <a:t>aplicação</a:t>
            </a:r>
            <a:r>
              <a:rPr lang="en-US" sz="3100" dirty="0">
                <a:solidFill>
                  <a:srgbClr val="000000"/>
                </a:solidFill>
                <a:latin typeface="Poppins"/>
                <a:ea typeface="Poppins"/>
                <a:cs typeface="Poppins"/>
                <a:sym typeface="Poppins"/>
              </a:rPr>
              <a:t>.</a:t>
            </a:r>
          </a:p>
        </p:txBody>
      </p:sp>
    </p:spTree>
  </p:cSld>
  <p:clrMapOvr>
    <a:masterClrMapping/>
  </p:clrMapOvr>
  <p:transition spd="slow">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620298" y="1028700"/>
            <a:ext cx="845359" cy="845359"/>
          </a:xfrm>
          <a:custGeom>
            <a:avLst/>
            <a:gdLst/>
            <a:ahLst/>
            <a:cxnLst/>
            <a:rect l="l" t="t" r="r" b="b"/>
            <a:pathLst>
              <a:path w="845359" h="845359">
                <a:moveTo>
                  <a:pt x="0" y="0"/>
                </a:moveTo>
                <a:lnTo>
                  <a:pt x="845359" y="0"/>
                </a:lnTo>
                <a:lnTo>
                  <a:pt x="845359" y="845359"/>
                </a:lnTo>
                <a:lnTo>
                  <a:pt x="0" y="8453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3" name="Freeform 3"/>
          <p:cNvSpPr/>
          <p:nvPr/>
        </p:nvSpPr>
        <p:spPr>
          <a:xfrm>
            <a:off x="11322508" y="2936219"/>
            <a:ext cx="11873584" cy="7858154"/>
          </a:xfrm>
          <a:custGeom>
            <a:avLst/>
            <a:gdLst/>
            <a:ahLst/>
            <a:cxnLst/>
            <a:rect l="l" t="t" r="r" b="b"/>
            <a:pathLst>
              <a:path w="11873584" h="7858154">
                <a:moveTo>
                  <a:pt x="0" y="0"/>
                </a:moveTo>
                <a:lnTo>
                  <a:pt x="11873584" y="0"/>
                </a:lnTo>
                <a:lnTo>
                  <a:pt x="11873584" y="7858154"/>
                </a:lnTo>
                <a:lnTo>
                  <a:pt x="0" y="7858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4" name="TextBox 4"/>
          <p:cNvSpPr txBox="1"/>
          <p:nvPr/>
        </p:nvSpPr>
        <p:spPr>
          <a:xfrm>
            <a:off x="3330432" y="3489929"/>
            <a:ext cx="10547418" cy="1923432"/>
          </a:xfrm>
          <a:prstGeom prst="rect">
            <a:avLst/>
          </a:prstGeom>
        </p:spPr>
        <p:txBody>
          <a:bodyPr lIns="0" tIns="0" rIns="0" bIns="0" rtlCol="0" anchor="t">
            <a:spAutoFit/>
          </a:bodyPr>
          <a:lstStyle/>
          <a:p>
            <a:pPr algn="l">
              <a:lnSpc>
                <a:spcPts val="14665"/>
              </a:lnSpc>
            </a:pPr>
            <a:r>
              <a:rPr lang="en-US" sz="13967" b="1">
                <a:solidFill>
                  <a:srgbClr val="006DAC"/>
                </a:solidFill>
                <a:latin typeface="Proxima Nova Heavy"/>
                <a:ea typeface="Proxima Nova Heavy"/>
                <a:cs typeface="Proxima Nova Heavy"/>
                <a:sym typeface="Proxima Nova Heavy"/>
              </a:rPr>
              <a:t> LORAWAN</a:t>
            </a:r>
          </a:p>
        </p:txBody>
      </p:sp>
      <p:grpSp>
        <p:nvGrpSpPr>
          <p:cNvPr id="6" name="Group 6"/>
          <p:cNvGrpSpPr/>
          <p:nvPr/>
        </p:nvGrpSpPr>
        <p:grpSpPr>
          <a:xfrm>
            <a:off x="1669654" y="-734700"/>
            <a:ext cx="1660777" cy="3670919"/>
            <a:chOff x="0" y="0"/>
            <a:chExt cx="437406" cy="966826"/>
          </a:xfrm>
        </p:grpSpPr>
        <p:sp>
          <p:nvSpPr>
            <p:cNvPr id="7" name="Freeform 7"/>
            <p:cNvSpPr/>
            <p:nvPr/>
          </p:nvSpPr>
          <p:spPr>
            <a:xfrm>
              <a:off x="0" y="0"/>
              <a:ext cx="437406" cy="966826"/>
            </a:xfrm>
            <a:custGeom>
              <a:avLst/>
              <a:gdLst/>
              <a:ahLst/>
              <a:cxnLst/>
              <a:rect l="l" t="t" r="r" b="b"/>
              <a:pathLst>
                <a:path w="437406" h="966826">
                  <a:moveTo>
                    <a:pt x="0" y="0"/>
                  </a:moveTo>
                  <a:lnTo>
                    <a:pt x="437406" y="0"/>
                  </a:lnTo>
                  <a:lnTo>
                    <a:pt x="437406" y="966826"/>
                  </a:lnTo>
                  <a:lnTo>
                    <a:pt x="0" y="966826"/>
                  </a:lnTo>
                  <a:close/>
                </a:path>
              </a:pathLst>
            </a:custGeom>
            <a:solidFill>
              <a:srgbClr val="0CC0DF"/>
            </a:solidFill>
          </p:spPr>
          <p:txBody>
            <a:bodyPr/>
            <a:lstStyle/>
            <a:p>
              <a:endParaRPr lang="pt-BR"/>
            </a:p>
          </p:txBody>
        </p:sp>
        <p:sp>
          <p:nvSpPr>
            <p:cNvPr id="8" name="TextBox 8"/>
            <p:cNvSpPr txBox="1"/>
            <p:nvPr/>
          </p:nvSpPr>
          <p:spPr>
            <a:xfrm>
              <a:off x="0" y="-47625"/>
              <a:ext cx="437406" cy="1014451"/>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3122989" y="-734700"/>
            <a:ext cx="781685" cy="2608759"/>
            <a:chOff x="0" y="0"/>
            <a:chExt cx="205876" cy="687081"/>
          </a:xfrm>
        </p:grpSpPr>
        <p:sp>
          <p:nvSpPr>
            <p:cNvPr id="10" name="Freeform 10"/>
            <p:cNvSpPr/>
            <p:nvPr/>
          </p:nvSpPr>
          <p:spPr>
            <a:xfrm>
              <a:off x="0" y="0"/>
              <a:ext cx="205876" cy="687081"/>
            </a:xfrm>
            <a:custGeom>
              <a:avLst/>
              <a:gdLst/>
              <a:ahLst/>
              <a:cxnLst/>
              <a:rect l="l" t="t" r="r" b="b"/>
              <a:pathLst>
                <a:path w="205876" h="687081">
                  <a:moveTo>
                    <a:pt x="0" y="0"/>
                  </a:moveTo>
                  <a:lnTo>
                    <a:pt x="205876" y="0"/>
                  </a:lnTo>
                  <a:lnTo>
                    <a:pt x="205876" y="687081"/>
                  </a:lnTo>
                  <a:lnTo>
                    <a:pt x="0" y="687081"/>
                  </a:lnTo>
                  <a:close/>
                </a:path>
              </a:pathLst>
            </a:custGeom>
            <a:solidFill>
              <a:srgbClr val="006DAC"/>
            </a:solidFill>
          </p:spPr>
          <p:txBody>
            <a:bodyPr/>
            <a:lstStyle/>
            <a:p>
              <a:endParaRPr lang="pt-BR"/>
            </a:p>
          </p:txBody>
        </p:sp>
        <p:sp>
          <p:nvSpPr>
            <p:cNvPr id="11" name="TextBox 11"/>
            <p:cNvSpPr txBox="1"/>
            <p:nvPr/>
          </p:nvSpPr>
          <p:spPr>
            <a:xfrm>
              <a:off x="0" y="-47625"/>
              <a:ext cx="205876" cy="734706"/>
            </a:xfrm>
            <a:prstGeom prst="rect">
              <a:avLst/>
            </a:prstGeom>
          </p:spPr>
          <p:txBody>
            <a:bodyPr lIns="50800" tIns="50800" rIns="50800" bIns="50800" rtlCol="0" anchor="ctr"/>
            <a:lstStyle/>
            <a:p>
              <a:pPr algn="ctr">
                <a:lnSpc>
                  <a:spcPts val="2659"/>
                </a:lnSpc>
                <a:spcBef>
                  <a:spcPct val="0"/>
                </a:spcBef>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888" b="-38888"/>
            </a:stretch>
          </a:blipFill>
        </p:spPr>
        <p:txBody>
          <a:bodyPr/>
          <a:lstStyle/>
          <a:p>
            <a:endParaRPr lang="pt-BR"/>
          </a:p>
        </p:txBody>
      </p:sp>
      <p:sp>
        <p:nvSpPr>
          <p:cNvPr id="3" name="Freeform 3"/>
          <p:cNvSpPr/>
          <p:nvPr/>
        </p:nvSpPr>
        <p:spPr>
          <a:xfrm rot="-1652870">
            <a:off x="14854997" y="-2675592"/>
            <a:ext cx="5779143" cy="7659105"/>
          </a:xfrm>
          <a:custGeom>
            <a:avLst/>
            <a:gdLst/>
            <a:ahLst/>
            <a:cxnLst/>
            <a:rect l="l" t="t" r="r" b="b"/>
            <a:pathLst>
              <a:path w="5779143" h="7659105">
                <a:moveTo>
                  <a:pt x="0" y="0"/>
                </a:moveTo>
                <a:lnTo>
                  <a:pt x="5779143" y="0"/>
                </a:lnTo>
                <a:lnTo>
                  <a:pt x="5779143" y="7659105"/>
                </a:lnTo>
                <a:lnTo>
                  <a:pt x="0" y="76591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rot="-920150">
            <a:off x="-4648926" y="5008891"/>
            <a:ext cx="9660902" cy="8498819"/>
          </a:xfrm>
          <a:custGeom>
            <a:avLst/>
            <a:gdLst/>
            <a:ahLst/>
            <a:cxnLst/>
            <a:rect l="l" t="t" r="r" b="b"/>
            <a:pathLst>
              <a:path w="9660902" h="8498819">
                <a:moveTo>
                  <a:pt x="0" y="0"/>
                </a:moveTo>
                <a:lnTo>
                  <a:pt x="9660903" y="0"/>
                </a:lnTo>
                <a:lnTo>
                  <a:pt x="9660903" y="8498818"/>
                </a:lnTo>
                <a:lnTo>
                  <a:pt x="0" y="849881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pt-BR"/>
          </a:p>
        </p:txBody>
      </p:sp>
      <p:sp>
        <p:nvSpPr>
          <p:cNvPr id="5" name="TextBox 5"/>
          <p:cNvSpPr txBox="1"/>
          <p:nvPr/>
        </p:nvSpPr>
        <p:spPr>
          <a:xfrm>
            <a:off x="6046797" y="4500980"/>
            <a:ext cx="6194406" cy="1494591"/>
          </a:xfrm>
          <a:prstGeom prst="rect">
            <a:avLst/>
          </a:prstGeom>
        </p:spPr>
        <p:txBody>
          <a:bodyPr lIns="0" tIns="0" rIns="0" bIns="0" rtlCol="0" anchor="t">
            <a:spAutoFit/>
          </a:bodyPr>
          <a:lstStyle/>
          <a:p>
            <a:pPr algn="ctr">
              <a:lnSpc>
                <a:spcPts val="10105"/>
              </a:lnSpc>
            </a:pPr>
            <a:r>
              <a:rPr lang="en-US" sz="11228" b="1" spc="1111">
                <a:solidFill>
                  <a:srgbClr val="FFFFFF"/>
                </a:solidFill>
                <a:latin typeface="Poppins Bold"/>
                <a:ea typeface="Poppins Bold"/>
                <a:cs typeface="Poppins Bold"/>
                <a:sym typeface="Poppins Bold"/>
              </a:rPr>
              <a:t>ZIGBEE</a:t>
            </a:r>
          </a:p>
        </p:txBody>
      </p:sp>
      <p:sp>
        <p:nvSpPr>
          <p:cNvPr id="6" name="TextBox 6"/>
          <p:cNvSpPr txBox="1"/>
          <p:nvPr/>
        </p:nvSpPr>
        <p:spPr>
          <a:xfrm>
            <a:off x="5341184" y="6322501"/>
            <a:ext cx="7605632" cy="502920"/>
          </a:xfrm>
          <a:prstGeom prst="rect">
            <a:avLst/>
          </a:prstGeom>
        </p:spPr>
        <p:txBody>
          <a:bodyPr lIns="0" tIns="0" rIns="0" bIns="0" rtlCol="0" anchor="t">
            <a:spAutoFit/>
          </a:bodyPr>
          <a:lstStyle/>
          <a:p>
            <a:pPr algn="ctr">
              <a:lnSpc>
                <a:spcPts val="3330"/>
              </a:lnSpc>
            </a:pPr>
            <a:r>
              <a:rPr lang="en-US" sz="3700" spc="366">
                <a:solidFill>
                  <a:srgbClr val="FFFFFF"/>
                </a:solidFill>
                <a:latin typeface="Poppins"/>
                <a:ea typeface="Poppins"/>
                <a:cs typeface="Poppins"/>
                <a:sym typeface="Poppins"/>
              </a:rPr>
              <a:t>Protocolo de Comunicação</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4414" y="4722744"/>
            <a:ext cx="6809545" cy="803413"/>
          </a:xfrm>
          <a:prstGeom prst="rect">
            <a:avLst/>
          </a:prstGeom>
        </p:spPr>
        <p:txBody>
          <a:bodyPr lIns="0" tIns="0" rIns="0" bIns="0" rtlCol="0" anchor="t">
            <a:spAutoFit/>
          </a:bodyPr>
          <a:lstStyle/>
          <a:p>
            <a:pPr algn="ctr">
              <a:lnSpc>
                <a:spcPts val="5964"/>
              </a:lnSpc>
            </a:pPr>
            <a:r>
              <a:rPr lang="en-US" sz="5054" b="1" spc="500">
                <a:solidFill>
                  <a:srgbClr val="FF5757">
                    <a:alpha val="98824"/>
                  </a:srgbClr>
                </a:solidFill>
                <a:latin typeface="Poppins Bold"/>
                <a:ea typeface="Poppins Bold"/>
                <a:cs typeface="Poppins Bold"/>
                <a:sym typeface="Poppins Bold"/>
              </a:rPr>
              <a:t>O QUE É O ZIGBEE?</a:t>
            </a:r>
          </a:p>
        </p:txBody>
      </p:sp>
      <p:sp>
        <p:nvSpPr>
          <p:cNvPr id="3" name="Freeform 3"/>
          <p:cNvSpPr/>
          <p:nvPr/>
        </p:nvSpPr>
        <p:spPr>
          <a:xfrm rot="-1652870">
            <a:off x="16171143" y="-3038667"/>
            <a:ext cx="5779143" cy="7659105"/>
          </a:xfrm>
          <a:custGeom>
            <a:avLst/>
            <a:gdLst/>
            <a:ahLst/>
            <a:cxnLst/>
            <a:rect l="l" t="t" r="r" b="b"/>
            <a:pathLst>
              <a:path w="5779143" h="7659105">
                <a:moveTo>
                  <a:pt x="0" y="0"/>
                </a:moveTo>
                <a:lnTo>
                  <a:pt x="5779143" y="0"/>
                </a:lnTo>
                <a:lnTo>
                  <a:pt x="5779143" y="7659105"/>
                </a:lnTo>
                <a:lnTo>
                  <a:pt x="0" y="76591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rot="9141782">
            <a:off x="-2693616" y="6696090"/>
            <a:ext cx="5779143" cy="7659105"/>
          </a:xfrm>
          <a:custGeom>
            <a:avLst/>
            <a:gdLst/>
            <a:ahLst/>
            <a:cxnLst/>
            <a:rect l="l" t="t" r="r" b="b"/>
            <a:pathLst>
              <a:path w="5779143" h="7659105">
                <a:moveTo>
                  <a:pt x="0" y="0"/>
                </a:moveTo>
                <a:lnTo>
                  <a:pt x="5779143" y="0"/>
                </a:lnTo>
                <a:lnTo>
                  <a:pt x="5779143" y="7659105"/>
                </a:lnTo>
                <a:lnTo>
                  <a:pt x="0" y="76591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grpSp>
        <p:nvGrpSpPr>
          <p:cNvPr id="5" name="Group 5"/>
          <p:cNvGrpSpPr/>
          <p:nvPr/>
        </p:nvGrpSpPr>
        <p:grpSpPr>
          <a:xfrm>
            <a:off x="7819671" y="1844202"/>
            <a:ext cx="4340820" cy="3505121"/>
            <a:chOff x="0" y="0"/>
            <a:chExt cx="5787760" cy="4673495"/>
          </a:xfrm>
        </p:grpSpPr>
        <p:grpSp>
          <p:nvGrpSpPr>
            <p:cNvPr id="6" name="Group 6"/>
            <p:cNvGrpSpPr/>
            <p:nvPr/>
          </p:nvGrpSpPr>
          <p:grpSpPr>
            <a:xfrm>
              <a:off x="0" y="0"/>
              <a:ext cx="5787760" cy="4673495"/>
              <a:chOff x="0" y="0"/>
              <a:chExt cx="1476097" cy="1191918"/>
            </a:xfrm>
          </p:grpSpPr>
          <p:sp>
            <p:nvSpPr>
              <p:cNvPr id="7" name="Freeform 7"/>
              <p:cNvSpPr/>
              <p:nvPr/>
            </p:nvSpPr>
            <p:spPr>
              <a:xfrm>
                <a:off x="0" y="0"/>
                <a:ext cx="1476097" cy="1191918"/>
              </a:xfrm>
              <a:custGeom>
                <a:avLst/>
                <a:gdLst/>
                <a:ahLst/>
                <a:cxnLst/>
                <a:rect l="l" t="t" r="r" b="b"/>
                <a:pathLst>
                  <a:path w="1476097" h="1191918">
                    <a:moveTo>
                      <a:pt x="28536" y="0"/>
                    </a:moveTo>
                    <a:lnTo>
                      <a:pt x="1447561" y="0"/>
                    </a:lnTo>
                    <a:cubicBezTo>
                      <a:pt x="1455129" y="0"/>
                      <a:pt x="1462388" y="3006"/>
                      <a:pt x="1467739" y="8358"/>
                    </a:cubicBezTo>
                    <a:cubicBezTo>
                      <a:pt x="1473091" y="13710"/>
                      <a:pt x="1476097" y="20968"/>
                      <a:pt x="1476097" y="28536"/>
                    </a:cubicBezTo>
                    <a:lnTo>
                      <a:pt x="1476097" y="1163381"/>
                    </a:lnTo>
                    <a:cubicBezTo>
                      <a:pt x="1476097" y="1179141"/>
                      <a:pt x="1463321" y="1191918"/>
                      <a:pt x="1447561" y="1191918"/>
                    </a:cubicBezTo>
                    <a:lnTo>
                      <a:pt x="28536" y="1191918"/>
                    </a:lnTo>
                    <a:cubicBezTo>
                      <a:pt x="12776" y="1191918"/>
                      <a:pt x="0" y="1179141"/>
                      <a:pt x="0" y="1163381"/>
                    </a:cubicBezTo>
                    <a:lnTo>
                      <a:pt x="0" y="28536"/>
                    </a:lnTo>
                    <a:cubicBezTo>
                      <a:pt x="0" y="12776"/>
                      <a:pt x="12776" y="0"/>
                      <a:pt x="28536" y="0"/>
                    </a:cubicBezTo>
                    <a:close/>
                  </a:path>
                </a:pathLst>
              </a:custGeom>
              <a:solidFill>
                <a:srgbClr val="000000">
                  <a:alpha val="0"/>
                </a:srgbClr>
              </a:solidFill>
              <a:ln w="66675" cap="sq">
                <a:solidFill>
                  <a:srgbClr val="BC1823">
                    <a:alpha val="98824"/>
                  </a:srgbClr>
                </a:solidFill>
                <a:prstDash val="solid"/>
                <a:miter/>
              </a:ln>
            </p:spPr>
            <p:txBody>
              <a:bodyPr/>
              <a:lstStyle/>
              <a:p>
                <a:endParaRPr lang="pt-BR"/>
              </a:p>
            </p:txBody>
          </p:sp>
          <p:sp>
            <p:nvSpPr>
              <p:cNvPr id="8" name="TextBox 8"/>
              <p:cNvSpPr txBox="1"/>
              <p:nvPr/>
            </p:nvSpPr>
            <p:spPr>
              <a:xfrm>
                <a:off x="0" y="-47625"/>
                <a:ext cx="1476097" cy="1239543"/>
              </a:xfrm>
              <a:prstGeom prst="rect">
                <a:avLst/>
              </a:prstGeom>
            </p:spPr>
            <p:txBody>
              <a:bodyPr lIns="39345" tIns="39345" rIns="39345" bIns="39345" rtlCol="0" anchor="ctr"/>
              <a:lstStyle/>
              <a:p>
                <a:pPr marL="0" lvl="0" indent="0" algn="ctr">
                  <a:lnSpc>
                    <a:spcPts val="5727"/>
                  </a:lnSpc>
                  <a:spcBef>
                    <a:spcPct val="0"/>
                  </a:spcBef>
                </a:pPr>
                <a:endParaRPr/>
              </a:p>
            </p:txBody>
          </p:sp>
        </p:grpSp>
        <p:sp>
          <p:nvSpPr>
            <p:cNvPr id="9" name="TextBox 9"/>
            <p:cNvSpPr txBox="1"/>
            <p:nvPr/>
          </p:nvSpPr>
          <p:spPr>
            <a:xfrm>
              <a:off x="438343" y="1272922"/>
              <a:ext cx="4911074" cy="2871581"/>
            </a:xfrm>
            <a:prstGeom prst="rect">
              <a:avLst/>
            </a:prstGeom>
          </p:spPr>
          <p:txBody>
            <a:bodyPr lIns="0" tIns="0" rIns="0" bIns="0" rtlCol="0" anchor="t">
              <a:spAutoFit/>
            </a:bodyPr>
            <a:lstStyle/>
            <a:p>
              <a:pPr algn="ctr">
                <a:lnSpc>
                  <a:spcPts val="3451"/>
                </a:lnSpc>
              </a:pPr>
              <a:r>
                <a:rPr lang="en-US" sz="2760" b="1">
                  <a:solidFill>
                    <a:srgbClr val="FF5757"/>
                  </a:solidFill>
                  <a:latin typeface="Poppins Bold"/>
                  <a:ea typeface="Poppins Bold"/>
                  <a:cs typeface="Poppins Bold"/>
                  <a:sym typeface="Poppins Bold"/>
                </a:rPr>
                <a:t>Zigbee é um protocolo sem fio muito usado em dispositivos de casa inteligente.</a:t>
              </a:r>
            </a:p>
          </p:txBody>
        </p:sp>
        <p:sp>
          <p:nvSpPr>
            <p:cNvPr id="10" name="TextBox 10"/>
            <p:cNvSpPr txBox="1"/>
            <p:nvPr/>
          </p:nvSpPr>
          <p:spPr>
            <a:xfrm>
              <a:off x="337489" y="291282"/>
              <a:ext cx="1320998" cy="1029265"/>
            </a:xfrm>
            <a:prstGeom prst="rect">
              <a:avLst/>
            </a:prstGeom>
          </p:spPr>
          <p:txBody>
            <a:bodyPr lIns="0" tIns="0" rIns="0" bIns="0" rtlCol="0" anchor="t">
              <a:spAutoFit/>
            </a:bodyPr>
            <a:lstStyle/>
            <a:p>
              <a:pPr marL="0" lvl="0" indent="0" algn="ctr">
                <a:lnSpc>
                  <a:spcPts val="5728"/>
                </a:lnSpc>
                <a:spcBef>
                  <a:spcPct val="0"/>
                </a:spcBef>
              </a:pPr>
              <a:r>
                <a:rPr lang="en-US" sz="4854" b="1" u="none" strike="noStrike" spc="480">
                  <a:solidFill>
                    <a:srgbClr val="FF5757">
                      <a:alpha val="98824"/>
                    </a:srgbClr>
                  </a:solidFill>
                  <a:latin typeface="Poppins Bold"/>
                  <a:ea typeface="Poppins Bold"/>
                  <a:cs typeface="Poppins Bold"/>
                  <a:sym typeface="Poppins Bold"/>
                </a:rPr>
                <a:t>01.</a:t>
              </a:r>
            </a:p>
          </p:txBody>
        </p:sp>
      </p:grpSp>
      <p:grpSp>
        <p:nvGrpSpPr>
          <p:cNvPr id="11" name="Group 11"/>
          <p:cNvGrpSpPr/>
          <p:nvPr/>
        </p:nvGrpSpPr>
        <p:grpSpPr>
          <a:xfrm>
            <a:off x="13017741" y="1844202"/>
            <a:ext cx="4340820" cy="3505121"/>
            <a:chOff x="0" y="0"/>
            <a:chExt cx="5787760" cy="4673495"/>
          </a:xfrm>
        </p:grpSpPr>
        <p:grpSp>
          <p:nvGrpSpPr>
            <p:cNvPr id="12" name="Group 12"/>
            <p:cNvGrpSpPr/>
            <p:nvPr/>
          </p:nvGrpSpPr>
          <p:grpSpPr>
            <a:xfrm>
              <a:off x="0" y="0"/>
              <a:ext cx="5787760" cy="4673495"/>
              <a:chOff x="0" y="0"/>
              <a:chExt cx="1476097" cy="1191918"/>
            </a:xfrm>
          </p:grpSpPr>
          <p:sp>
            <p:nvSpPr>
              <p:cNvPr id="13" name="Freeform 13"/>
              <p:cNvSpPr/>
              <p:nvPr/>
            </p:nvSpPr>
            <p:spPr>
              <a:xfrm>
                <a:off x="0" y="0"/>
                <a:ext cx="1476097" cy="1191918"/>
              </a:xfrm>
              <a:custGeom>
                <a:avLst/>
                <a:gdLst/>
                <a:ahLst/>
                <a:cxnLst/>
                <a:rect l="l" t="t" r="r" b="b"/>
                <a:pathLst>
                  <a:path w="1476097" h="1191918">
                    <a:moveTo>
                      <a:pt x="28536" y="0"/>
                    </a:moveTo>
                    <a:lnTo>
                      <a:pt x="1447561" y="0"/>
                    </a:lnTo>
                    <a:cubicBezTo>
                      <a:pt x="1455129" y="0"/>
                      <a:pt x="1462388" y="3006"/>
                      <a:pt x="1467739" y="8358"/>
                    </a:cubicBezTo>
                    <a:cubicBezTo>
                      <a:pt x="1473091" y="13710"/>
                      <a:pt x="1476097" y="20968"/>
                      <a:pt x="1476097" y="28536"/>
                    </a:cubicBezTo>
                    <a:lnTo>
                      <a:pt x="1476097" y="1163381"/>
                    </a:lnTo>
                    <a:cubicBezTo>
                      <a:pt x="1476097" y="1179141"/>
                      <a:pt x="1463321" y="1191918"/>
                      <a:pt x="1447561" y="1191918"/>
                    </a:cubicBezTo>
                    <a:lnTo>
                      <a:pt x="28536" y="1191918"/>
                    </a:lnTo>
                    <a:cubicBezTo>
                      <a:pt x="12776" y="1191918"/>
                      <a:pt x="0" y="1179141"/>
                      <a:pt x="0" y="1163381"/>
                    </a:cubicBezTo>
                    <a:lnTo>
                      <a:pt x="0" y="28536"/>
                    </a:lnTo>
                    <a:cubicBezTo>
                      <a:pt x="0" y="12776"/>
                      <a:pt x="12776" y="0"/>
                      <a:pt x="28536" y="0"/>
                    </a:cubicBezTo>
                    <a:close/>
                  </a:path>
                </a:pathLst>
              </a:custGeom>
              <a:solidFill>
                <a:srgbClr val="000000">
                  <a:alpha val="0"/>
                </a:srgbClr>
              </a:solidFill>
              <a:ln w="66675" cap="sq">
                <a:solidFill>
                  <a:srgbClr val="BC1823">
                    <a:alpha val="98824"/>
                  </a:srgbClr>
                </a:solidFill>
                <a:prstDash val="solid"/>
                <a:miter/>
              </a:ln>
            </p:spPr>
            <p:txBody>
              <a:bodyPr/>
              <a:lstStyle/>
              <a:p>
                <a:endParaRPr lang="pt-BR"/>
              </a:p>
            </p:txBody>
          </p:sp>
          <p:sp>
            <p:nvSpPr>
              <p:cNvPr id="14" name="TextBox 14"/>
              <p:cNvSpPr txBox="1"/>
              <p:nvPr/>
            </p:nvSpPr>
            <p:spPr>
              <a:xfrm>
                <a:off x="0" y="-47625"/>
                <a:ext cx="1476097" cy="1239543"/>
              </a:xfrm>
              <a:prstGeom prst="rect">
                <a:avLst/>
              </a:prstGeom>
            </p:spPr>
            <p:txBody>
              <a:bodyPr lIns="39345" tIns="39345" rIns="39345" bIns="39345" rtlCol="0" anchor="ctr"/>
              <a:lstStyle/>
              <a:p>
                <a:pPr marL="0" lvl="0" indent="0" algn="ctr">
                  <a:lnSpc>
                    <a:spcPts val="5727"/>
                  </a:lnSpc>
                  <a:spcBef>
                    <a:spcPct val="0"/>
                  </a:spcBef>
                </a:pPr>
                <a:endParaRPr/>
              </a:p>
            </p:txBody>
          </p:sp>
        </p:grpSp>
        <p:sp>
          <p:nvSpPr>
            <p:cNvPr id="15" name="TextBox 15"/>
            <p:cNvSpPr txBox="1"/>
            <p:nvPr/>
          </p:nvSpPr>
          <p:spPr>
            <a:xfrm>
              <a:off x="297147" y="1272922"/>
              <a:ext cx="5193466" cy="2871581"/>
            </a:xfrm>
            <a:prstGeom prst="rect">
              <a:avLst/>
            </a:prstGeom>
          </p:spPr>
          <p:txBody>
            <a:bodyPr lIns="0" tIns="0" rIns="0" bIns="0" rtlCol="0" anchor="t">
              <a:spAutoFit/>
            </a:bodyPr>
            <a:lstStyle/>
            <a:p>
              <a:pPr marL="0" lvl="0" indent="0" algn="ctr">
                <a:lnSpc>
                  <a:spcPts val="3451"/>
                </a:lnSpc>
                <a:spcBef>
                  <a:spcPct val="0"/>
                </a:spcBef>
              </a:pPr>
              <a:r>
                <a:rPr lang="en-US" sz="2760" b="1" u="none" strike="noStrike">
                  <a:solidFill>
                    <a:srgbClr val="FF5757"/>
                  </a:solidFill>
                  <a:latin typeface="Poppins Bold"/>
                  <a:ea typeface="Poppins Bold"/>
                  <a:cs typeface="Poppins Bold"/>
                  <a:sym typeface="Poppins Bold"/>
                </a:rPr>
                <a:t>É um protocolo que transmite pequenos pacotes de dados consumindo baixa energia.</a:t>
              </a:r>
            </a:p>
          </p:txBody>
        </p:sp>
        <p:sp>
          <p:nvSpPr>
            <p:cNvPr id="16" name="TextBox 16"/>
            <p:cNvSpPr txBox="1"/>
            <p:nvPr/>
          </p:nvSpPr>
          <p:spPr>
            <a:xfrm>
              <a:off x="337489" y="291282"/>
              <a:ext cx="1502536" cy="1029265"/>
            </a:xfrm>
            <a:prstGeom prst="rect">
              <a:avLst/>
            </a:prstGeom>
          </p:spPr>
          <p:txBody>
            <a:bodyPr lIns="0" tIns="0" rIns="0" bIns="0" rtlCol="0" anchor="t">
              <a:spAutoFit/>
            </a:bodyPr>
            <a:lstStyle/>
            <a:p>
              <a:pPr marL="0" lvl="0" indent="0" algn="ctr">
                <a:lnSpc>
                  <a:spcPts val="5728"/>
                </a:lnSpc>
                <a:spcBef>
                  <a:spcPct val="0"/>
                </a:spcBef>
              </a:pPr>
              <a:r>
                <a:rPr lang="en-US" sz="4854" b="1" u="none" strike="noStrike" spc="480">
                  <a:solidFill>
                    <a:srgbClr val="FF5757">
                      <a:alpha val="98824"/>
                    </a:srgbClr>
                  </a:solidFill>
                  <a:latin typeface="Poppins Bold"/>
                  <a:ea typeface="Poppins Bold"/>
                  <a:cs typeface="Poppins Bold"/>
                  <a:sym typeface="Poppins Bold"/>
                </a:rPr>
                <a:t>02.</a:t>
              </a:r>
            </a:p>
          </p:txBody>
        </p:sp>
      </p:grpSp>
      <p:grpSp>
        <p:nvGrpSpPr>
          <p:cNvPr id="17" name="Group 17"/>
          <p:cNvGrpSpPr/>
          <p:nvPr/>
        </p:nvGrpSpPr>
        <p:grpSpPr>
          <a:xfrm>
            <a:off x="10371440" y="5702990"/>
            <a:ext cx="4340820" cy="3505121"/>
            <a:chOff x="0" y="0"/>
            <a:chExt cx="1476097" cy="1191918"/>
          </a:xfrm>
        </p:grpSpPr>
        <p:sp>
          <p:nvSpPr>
            <p:cNvPr id="18" name="Freeform 18"/>
            <p:cNvSpPr/>
            <p:nvPr/>
          </p:nvSpPr>
          <p:spPr>
            <a:xfrm>
              <a:off x="0" y="0"/>
              <a:ext cx="1476097" cy="1191918"/>
            </a:xfrm>
            <a:custGeom>
              <a:avLst/>
              <a:gdLst/>
              <a:ahLst/>
              <a:cxnLst/>
              <a:rect l="l" t="t" r="r" b="b"/>
              <a:pathLst>
                <a:path w="1476097" h="1191918">
                  <a:moveTo>
                    <a:pt x="28536" y="0"/>
                  </a:moveTo>
                  <a:lnTo>
                    <a:pt x="1447561" y="0"/>
                  </a:lnTo>
                  <a:cubicBezTo>
                    <a:pt x="1455129" y="0"/>
                    <a:pt x="1462388" y="3006"/>
                    <a:pt x="1467739" y="8358"/>
                  </a:cubicBezTo>
                  <a:cubicBezTo>
                    <a:pt x="1473091" y="13710"/>
                    <a:pt x="1476097" y="20968"/>
                    <a:pt x="1476097" y="28536"/>
                  </a:cubicBezTo>
                  <a:lnTo>
                    <a:pt x="1476097" y="1163381"/>
                  </a:lnTo>
                  <a:cubicBezTo>
                    <a:pt x="1476097" y="1179141"/>
                    <a:pt x="1463321" y="1191918"/>
                    <a:pt x="1447561" y="1191918"/>
                  </a:cubicBezTo>
                  <a:lnTo>
                    <a:pt x="28536" y="1191918"/>
                  </a:lnTo>
                  <a:cubicBezTo>
                    <a:pt x="12776" y="1191918"/>
                    <a:pt x="0" y="1179141"/>
                    <a:pt x="0" y="1163381"/>
                  </a:cubicBezTo>
                  <a:lnTo>
                    <a:pt x="0" y="28536"/>
                  </a:lnTo>
                  <a:cubicBezTo>
                    <a:pt x="0" y="12776"/>
                    <a:pt x="12776" y="0"/>
                    <a:pt x="28536" y="0"/>
                  </a:cubicBezTo>
                  <a:close/>
                </a:path>
              </a:pathLst>
            </a:custGeom>
            <a:solidFill>
              <a:srgbClr val="000000">
                <a:alpha val="0"/>
              </a:srgbClr>
            </a:solidFill>
            <a:ln w="66675" cap="sq">
              <a:solidFill>
                <a:srgbClr val="BC1823">
                  <a:alpha val="98824"/>
                </a:srgbClr>
              </a:solidFill>
              <a:prstDash val="solid"/>
              <a:miter/>
            </a:ln>
          </p:spPr>
          <p:txBody>
            <a:bodyPr/>
            <a:lstStyle/>
            <a:p>
              <a:endParaRPr lang="pt-BR"/>
            </a:p>
          </p:txBody>
        </p:sp>
        <p:sp>
          <p:nvSpPr>
            <p:cNvPr id="19" name="TextBox 19"/>
            <p:cNvSpPr txBox="1"/>
            <p:nvPr/>
          </p:nvSpPr>
          <p:spPr>
            <a:xfrm>
              <a:off x="0" y="-47625"/>
              <a:ext cx="1476097" cy="1239543"/>
            </a:xfrm>
            <a:prstGeom prst="rect">
              <a:avLst/>
            </a:prstGeom>
          </p:spPr>
          <p:txBody>
            <a:bodyPr lIns="39345" tIns="39345" rIns="39345" bIns="39345" rtlCol="0" anchor="ctr"/>
            <a:lstStyle/>
            <a:p>
              <a:pPr marL="0" lvl="0" indent="0" algn="ctr">
                <a:lnSpc>
                  <a:spcPts val="5727"/>
                </a:lnSpc>
                <a:spcBef>
                  <a:spcPct val="0"/>
                </a:spcBef>
              </a:pPr>
              <a:endParaRPr/>
            </a:p>
          </p:txBody>
        </p:sp>
      </p:grpSp>
      <p:sp>
        <p:nvSpPr>
          <p:cNvPr id="20" name="TextBox 20"/>
          <p:cNvSpPr txBox="1"/>
          <p:nvPr/>
        </p:nvSpPr>
        <p:spPr>
          <a:xfrm>
            <a:off x="10565957" y="6645775"/>
            <a:ext cx="3951785" cy="2165592"/>
          </a:xfrm>
          <a:prstGeom prst="rect">
            <a:avLst/>
          </a:prstGeom>
        </p:spPr>
        <p:txBody>
          <a:bodyPr lIns="0" tIns="0" rIns="0" bIns="0" rtlCol="0" anchor="t">
            <a:spAutoFit/>
          </a:bodyPr>
          <a:lstStyle/>
          <a:p>
            <a:pPr marL="0" lvl="0" indent="0" algn="ctr">
              <a:lnSpc>
                <a:spcPts val="3451"/>
              </a:lnSpc>
              <a:spcBef>
                <a:spcPct val="0"/>
              </a:spcBef>
            </a:pPr>
            <a:r>
              <a:rPr lang="en-US" sz="2760" b="1" u="none" strike="noStrike">
                <a:solidFill>
                  <a:srgbClr val="FF5757"/>
                </a:solidFill>
                <a:latin typeface="Poppins Bold"/>
                <a:ea typeface="Poppins Bold"/>
                <a:cs typeface="Poppins Bold"/>
                <a:sym typeface="Poppins Bold"/>
              </a:rPr>
              <a:t>Os dispositivos podem se comunicar uns com os outros, mesmo que não estejam conectados. </a:t>
            </a:r>
          </a:p>
        </p:txBody>
      </p:sp>
      <p:sp>
        <p:nvSpPr>
          <p:cNvPr id="21" name="TextBox 21"/>
          <p:cNvSpPr txBox="1"/>
          <p:nvPr/>
        </p:nvSpPr>
        <p:spPr>
          <a:xfrm>
            <a:off x="10624556" y="5928849"/>
            <a:ext cx="1126902" cy="764551"/>
          </a:xfrm>
          <a:prstGeom prst="rect">
            <a:avLst/>
          </a:prstGeom>
        </p:spPr>
        <p:txBody>
          <a:bodyPr lIns="0" tIns="0" rIns="0" bIns="0" rtlCol="0" anchor="t">
            <a:spAutoFit/>
          </a:bodyPr>
          <a:lstStyle/>
          <a:p>
            <a:pPr marL="0" lvl="0" indent="0" algn="ctr">
              <a:lnSpc>
                <a:spcPts val="5610"/>
              </a:lnSpc>
              <a:spcBef>
                <a:spcPct val="0"/>
              </a:spcBef>
            </a:pPr>
            <a:r>
              <a:rPr lang="en-US" sz="4754" b="1" u="none" strike="noStrike" spc="470">
                <a:solidFill>
                  <a:srgbClr val="FF5757">
                    <a:alpha val="98824"/>
                  </a:srgbClr>
                </a:solidFill>
                <a:latin typeface="Poppins Bold"/>
                <a:ea typeface="Poppins Bold"/>
                <a:cs typeface="Poppins Bold"/>
                <a:sym typeface="Poppins Bold"/>
              </a:rPr>
              <a:t>03.</a:t>
            </a: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pt-BR"/>
          </a:p>
        </p:txBody>
      </p:sp>
      <p:sp>
        <p:nvSpPr>
          <p:cNvPr id="3" name="Freeform 3"/>
          <p:cNvSpPr/>
          <p:nvPr/>
        </p:nvSpPr>
        <p:spPr>
          <a:xfrm rot="1835346">
            <a:off x="10556211" y="-7686502"/>
            <a:ext cx="10663992" cy="11045566"/>
          </a:xfrm>
          <a:custGeom>
            <a:avLst/>
            <a:gdLst/>
            <a:ahLst/>
            <a:cxnLst/>
            <a:rect l="l" t="t" r="r" b="b"/>
            <a:pathLst>
              <a:path w="10663992" h="11045566">
                <a:moveTo>
                  <a:pt x="0" y="0"/>
                </a:moveTo>
                <a:lnTo>
                  <a:pt x="10663993" y="0"/>
                </a:lnTo>
                <a:lnTo>
                  <a:pt x="10663993" y="11045566"/>
                </a:lnTo>
                <a:lnTo>
                  <a:pt x="0" y="11045566"/>
                </a:lnTo>
                <a:lnTo>
                  <a:pt x="0" y="0"/>
                </a:lnTo>
                <a:close/>
              </a:path>
            </a:pathLst>
          </a:custGeom>
          <a:blipFill>
            <a:blip r:embed="rId3">
              <a:alphaModFix amt="51000"/>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pt-BR"/>
          </a:p>
        </p:txBody>
      </p:sp>
      <p:sp>
        <p:nvSpPr>
          <p:cNvPr id="4" name="TextBox 4"/>
          <p:cNvSpPr txBox="1"/>
          <p:nvPr/>
        </p:nvSpPr>
        <p:spPr>
          <a:xfrm>
            <a:off x="1064172" y="5057775"/>
            <a:ext cx="7459097" cy="1995280"/>
          </a:xfrm>
          <a:prstGeom prst="rect">
            <a:avLst/>
          </a:prstGeom>
        </p:spPr>
        <p:txBody>
          <a:bodyPr lIns="0" tIns="0" rIns="0" bIns="0" rtlCol="0" anchor="t">
            <a:spAutoFit/>
          </a:bodyPr>
          <a:lstStyle/>
          <a:p>
            <a:pPr algn="just">
              <a:lnSpc>
                <a:spcPts val="3948"/>
              </a:lnSpc>
            </a:pPr>
            <a:r>
              <a:rPr lang="en-US" sz="2820" b="1">
                <a:solidFill>
                  <a:srgbClr val="FFFFFF"/>
                </a:solidFill>
                <a:latin typeface="Poppins Bold"/>
                <a:ea typeface="Poppins Bold"/>
                <a:cs typeface="Poppins Bold"/>
                <a:sym typeface="Poppins Bold"/>
              </a:rPr>
              <a:t>O Zigbee é semelhante a uma rede Wi-Fi, mas se destaca por ser uma rede dedicada exclusivamente à automação residencial.</a:t>
            </a:r>
          </a:p>
        </p:txBody>
      </p:sp>
      <p:sp>
        <p:nvSpPr>
          <p:cNvPr id="5" name="TextBox 5"/>
          <p:cNvSpPr txBox="1"/>
          <p:nvPr/>
        </p:nvSpPr>
        <p:spPr>
          <a:xfrm>
            <a:off x="4793720" y="1187286"/>
            <a:ext cx="8700559" cy="958469"/>
          </a:xfrm>
          <a:prstGeom prst="rect">
            <a:avLst/>
          </a:prstGeom>
        </p:spPr>
        <p:txBody>
          <a:bodyPr lIns="0" tIns="0" rIns="0" bIns="0" rtlCol="0" anchor="t">
            <a:spAutoFit/>
          </a:bodyPr>
          <a:lstStyle/>
          <a:p>
            <a:pPr algn="ctr">
              <a:lnSpc>
                <a:spcPts val="7197"/>
              </a:lnSpc>
            </a:pPr>
            <a:r>
              <a:rPr lang="en-US" sz="6099" b="1" spc="603">
                <a:solidFill>
                  <a:srgbClr val="FFFFFF">
                    <a:alpha val="98824"/>
                  </a:srgbClr>
                </a:solidFill>
                <a:latin typeface="Poppins Bold"/>
                <a:ea typeface="Poppins Bold"/>
                <a:cs typeface="Poppins Bold"/>
                <a:sym typeface="Poppins Bold"/>
              </a:rPr>
              <a:t>COMO FUNCIONA?</a:t>
            </a:r>
          </a:p>
        </p:txBody>
      </p:sp>
      <p:sp>
        <p:nvSpPr>
          <p:cNvPr id="6" name="AutoShape 6"/>
          <p:cNvSpPr/>
          <p:nvPr/>
        </p:nvSpPr>
        <p:spPr>
          <a:xfrm flipV="1">
            <a:off x="9144000" y="3805889"/>
            <a:ext cx="38100" cy="4367571"/>
          </a:xfrm>
          <a:prstGeom prst="line">
            <a:avLst/>
          </a:prstGeom>
          <a:ln w="38100" cap="flat">
            <a:solidFill>
              <a:srgbClr val="FFFFFF"/>
            </a:solidFill>
            <a:prstDash val="solid"/>
            <a:headEnd type="none" w="sm" len="sm"/>
            <a:tailEnd type="none" w="sm" len="sm"/>
          </a:ln>
        </p:spPr>
        <p:txBody>
          <a:bodyPr/>
          <a:lstStyle/>
          <a:p>
            <a:endParaRPr lang="pt-BR"/>
          </a:p>
        </p:txBody>
      </p:sp>
      <p:sp>
        <p:nvSpPr>
          <p:cNvPr id="7" name="TextBox 7"/>
          <p:cNvSpPr txBox="1"/>
          <p:nvPr/>
        </p:nvSpPr>
        <p:spPr>
          <a:xfrm>
            <a:off x="9801224" y="5057775"/>
            <a:ext cx="7558194" cy="2490580"/>
          </a:xfrm>
          <a:prstGeom prst="rect">
            <a:avLst/>
          </a:prstGeom>
        </p:spPr>
        <p:txBody>
          <a:bodyPr lIns="0" tIns="0" rIns="0" bIns="0" rtlCol="0" anchor="t">
            <a:spAutoFit/>
          </a:bodyPr>
          <a:lstStyle/>
          <a:p>
            <a:pPr marL="0" lvl="1" indent="0" algn="just">
              <a:lnSpc>
                <a:spcPts val="3948"/>
              </a:lnSpc>
              <a:spcBef>
                <a:spcPct val="0"/>
              </a:spcBef>
            </a:pPr>
            <a:r>
              <a:rPr lang="en-US" sz="2820" b="1" u="none" strike="noStrike">
                <a:solidFill>
                  <a:srgbClr val="FFFFFF"/>
                </a:solidFill>
                <a:latin typeface="Poppins Bold"/>
                <a:ea typeface="Poppins Bold"/>
                <a:cs typeface="Poppins Bold"/>
                <a:sym typeface="Poppins Bold"/>
              </a:rPr>
              <a:t>Dessa forma, o Zigbee reduz conflitos e libera a rede Wi-Fi do uso de múltiplos dispositivos, evitando sobrecarga e possíveis lentidões na comunicação.</a:t>
            </a:r>
          </a:p>
          <a:p>
            <a:pPr marL="0" lvl="1" indent="0" algn="just">
              <a:lnSpc>
                <a:spcPts val="3948"/>
              </a:lnSpc>
              <a:spcBef>
                <a:spcPct val="0"/>
              </a:spcBef>
            </a:pPr>
            <a:endParaRPr lang="en-US" sz="2820" b="1" u="none" strike="noStrike">
              <a:solidFill>
                <a:srgbClr val="FFFFFF"/>
              </a:solidFill>
              <a:latin typeface="Poppins Bold"/>
              <a:ea typeface="Poppins Bold"/>
              <a:cs typeface="Poppins Bold"/>
              <a:sym typeface="Poppins 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220931"/>
            <a:ext cx="8357825" cy="10728862"/>
            <a:chOff x="0" y="0"/>
            <a:chExt cx="2201238" cy="2825708"/>
          </a:xfrm>
        </p:grpSpPr>
        <p:sp>
          <p:nvSpPr>
            <p:cNvPr id="3" name="Freeform 3"/>
            <p:cNvSpPr/>
            <p:nvPr/>
          </p:nvSpPr>
          <p:spPr>
            <a:xfrm>
              <a:off x="0" y="0"/>
              <a:ext cx="2201238" cy="2825708"/>
            </a:xfrm>
            <a:custGeom>
              <a:avLst/>
              <a:gdLst/>
              <a:ahLst/>
              <a:cxnLst/>
              <a:rect l="l" t="t" r="r" b="b"/>
              <a:pathLst>
                <a:path w="2201238" h="2825708">
                  <a:moveTo>
                    <a:pt x="0" y="0"/>
                  </a:moveTo>
                  <a:lnTo>
                    <a:pt x="2201238" y="0"/>
                  </a:lnTo>
                  <a:lnTo>
                    <a:pt x="2201238" y="2825708"/>
                  </a:lnTo>
                  <a:lnTo>
                    <a:pt x="0" y="2825708"/>
                  </a:lnTo>
                  <a:close/>
                </a:path>
              </a:pathLst>
            </a:custGeom>
            <a:solidFill>
              <a:srgbClr val="FF5757">
                <a:alpha val="98824"/>
              </a:srgbClr>
            </a:solidFill>
          </p:spPr>
          <p:txBody>
            <a:bodyPr/>
            <a:lstStyle/>
            <a:p>
              <a:endParaRPr lang="pt-BR"/>
            </a:p>
          </p:txBody>
        </p:sp>
        <p:sp>
          <p:nvSpPr>
            <p:cNvPr id="4" name="TextBox 4"/>
            <p:cNvSpPr txBox="1"/>
            <p:nvPr/>
          </p:nvSpPr>
          <p:spPr>
            <a:xfrm>
              <a:off x="0" y="-38100"/>
              <a:ext cx="2201238" cy="286380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9365048" y="507206"/>
            <a:ext cx="1539120" cy="1539120"/>
            <a:chOff x="0" y="0"/>
            <a:chExt cx="2052159" cy="2052159"/>
          </a:xfrm>
        </p:grpSpPr>
        <p:grpSp>
          <p:nvGrpSpPr>
            <p:cNvPr id="6" name="Group 6"/>
            <p:cNvGrpSpPr/>
            <p:nvPr/>
          </p:nvGrpSpPr>
          <p:grpSpPr>
            <a:xfrm>
              <a:off x="0" y="0"/>
              <a:ext cx="2052159" cy="205215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alpha val="98824"/>
                </a:srgbClr>
              </a:solidFill>
              <a:ln cap="sq">
                <a:noFill/>
                <a:prstDash val="solid"/>
                <a:miter/>
              </a:ln>
            </p:spPr>
            <p:txBody>
              <a:bodyPr/>
              <a:lstStyle/>
              <a:p>
                <a:endParaRPr lang="pt-BR"/>
              </a:p>
            </p:txBody>
          </p:sp>
          <p:sp>
            <p:nvSpPr>
              <p:cNvPr id="8" name="TextBox 8"/>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9" name="Freeform 9"/>
            <p:cNvSpPr/>
            <p:nvPr/>
          </p:nvSpPr>
          <p:spPr>
            <a:xfrm>
              <a:off x="416077" y="354825"/>
              <a:ext cx="1220005" cy="1342509"/>
            </a:xfrm>
            <a:custGeom>
              <a:avLst/>
              <a:gdLst/>
              <a:ahLst/>
              <a:cxnLst/>
              <a:rect l="l" t="t" r="r" b="b"/>
              <a:pathLst>
                <a:path w="1220005" h="1342509">
                  <a:moveTo>
                    <a:pt x="0" y="0"/>
                  </a:moveTo>
                  <a:lnTo>
                    <a:pt x="1220005" y="0"/>
                  </a:lnTo>
                  <a:lnTo>
                    <a:pt x="1220005" y="1342509"/>
                  </a:lnTo>
                  <a:lnTo>
                    <a:pt x="0" y="13425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grpSp>
      <p:sp>
        <p:nvSpPr>
          <p:cNvPr id="10" name="Freeform 10"/>
          <p:cNvSpPr/>
          <p:nvPr/>
        </p:nvSpPr>
        <p:spPr>
          <a:xfrm>
            <a:off x="9641131" y="3588054"/>
            <a:ext cx="986953" cy="1086056"/>
          </a:xfrm>
          <a:custGeom>
            <a:avLst/>
            <a:gdLst/>
            <a:ahLst/>
            <a:cxnLst/>
            <a:rect l="l" t="t" r="r" b="b"/>
            <a:pathLst>
              <a:path w="986953" h="1086056">
                <a:moveTo>
                  <a:pt x="0" y="0"/>
                </a:moveTo>
                <a:lnTo>
                  <a:pt x="986953" y="0"/>
                </a:lnTo>
                <a:lnTo>
                  <a:pt x="986953" y="1086056"/>
                </a:lnTo>
                <a:lnTo>
                  <a:pt x="0" y="1086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grpSp>
        <p:nvGrpSpPr>
          <p:cNvPr id="11" name="Group 11"/>
          <p:cNvGrpSpPr/>
          <p:nvPr/>
        </p:nvGrpSpPr>
        <p:grpSpPr>
          <a:xfrm>
            <a:off x="9365048" y="2998862"/>
            <a:ext cx="1539120" cy="1539120"/>
            <a:chOff x="0" y="0"/>
            <a:chExt cx="2052159" cy="2052159"/>
          </a:xfrm>
        </p:grpSpPr>
        <p:grpSp>
          <p:nvGrpSpPr>
            <p:cNvPr id="12" name="Group 12"/>
            <p:cNvGrpSpPr/>
            <p:nvPr/>
          </p:nvGrpSpPr>
          <p:grpSpPr>
            <a:xfrm>
              <a:off x="0" y="0"/>
              <a:ext cx="2052159" cy="205215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alpha val="98824"/>
                </a:srgbClr>
              </a:solidFill>
              <a:ln cap="sq">
                <a:noFill/>
                <a:prstDash val="solid"/>
                <a:miter/>
              </a:ln>
            </p:spPr>
            <p:txBody>
              <a:bodyPr/>
              <a:lstStyle/>
              <a:p>
                <a:endParaRPr lang="pt-BR"/>
              </a:p>
            </p:txBody>
          </p:sp>
          <p:sp>
            <p:nvSpPr>
              <p:cNvPr id="14" name="TextBox 14"/>
              <p:cNvSpPr txBox="1"/>
              <p:nvPr/>
            </p:nvSpPr>
            <p:spPr>
              <a:xfrm>
                <a:off x="76200" y="38100"/>
                <a:ext cx="660400" cy="698500"/>
              </a:xfrm>
              <a:prstGeom prst="rect">
                <a:avLst/>
              </a:prstGeom>
            </p:spPr>
            <p:txBody>
              <a:bodyPr lIns="47097" tIns="47097" rIns="47097" bIns="47097" rtlCol="0" anchor="ctr"/>
              <a:lstStyle/>
              <a:p>
                <a:pPr marL="0" lvl="0" indent="0" algn="ctr">
                  <a:lnSpc>
                    <a:spcPts val="2659"/>
                  </a:lnSpc>
                  <a:spcBef>
                    <a:spcPct val="0"/>
                  </a:spcBef>
                </a:pPr>
                <a:endParaRPr/>
              </a:p>
            </p:txBody>
          </p:sp>
        </p:grpSp>
        <p:sp>
          <p:nvSpPr>
            <p:cNvPr id="15" name="Freeform 15"/>
            <p:cNvSpPr/>
            <p:nvPr/>
          </p:nvSpPr>
          <p:spPr>
            <a:xfrm>
              <a:off x="245314" y="535603"/>
              <a:ext cx="1561532" cy="1057938"/>
            </a:xfrm>
            <a:custGeom>
              <a:avLst/>
              <a:gdLst/>
              <a:ahLst/>
              <a:cxnLst/>
              <a:rect l="l" t="t" r="r" b="b"/>
              <a:pathLst>
                <a:path w="1561532" h="1057938">
                  <a:moveTo>
                    <a:pt x="0" y="0"/>
                  </a:moveTo>
                  <a:lnTo>
                    <a:pt x="1561532" y="0"/>
                  </a:lnTo>
                  <a:lnTo>
                    <a:pt x="1561532" y="1057938"/>
                  </a:lnTo>
                  <a:lnTo>
                    <a:pt x="0" y="105793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grpSp>
      <p:sp>
        <p:nvSpPr>
          <p:cNvPr id="16" name="Freeform 16"/>
          <p:cNvSpPr/>
          <p:nvPr/>
        </p:nvSpPr>
        <p:spPr>
          <a:xfrm>
            <a:off x="9793531" y="5910033"/>
            <a:ext cx="986953" cy="1086056"/>
          </a:xfrm>
          <a:custGeom>
            <a:avLst/>
            <a:gdLst/>
            <a:ahLst/>
            <a:cxnLst/>
            <a:rect l="l" t="t" r="r" b="b"/>
            <a:pathLst>
              <a:path w="986953" h="1086056">
                <a:moveTo>
                  <a:pt x="0" y="0"/>
                </a:moveTo>
                <a:lnTo>
                  <a:pt x="986953" y="0"/>
                </a:lnTo>
                <a:lnTo>
                  <a:pt x="986953" y="1086056"/>
                </a:lnTo>
                <a:lnTo>
                  <a:pt x="0" y="108605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grpSp>
        <p:nvGrpSpPr>
          <p:cNvPr id="17" name="Group 17"/>
          <p:cNvGrpSpPr/>
          <p:nvPr/>
        </p:nvGrpSpPr>
        <p:grpSpPr>
          <a:xfrm>
            <a:off x="9365048" y="5626610"/>
            <a:ext cx="1539120" cy="153912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alpha val="98824"/>
              </a:srgbClr>
            </a:solidFill>
            <a:ln cap="sq">
              <a:noFill/>
              <a:prstDash val="solid"/>
              <a:miter/>
            </a:ln>
          </p:spPr>
          <p:txBody>
            <a:bodyPr/>
            <a:lstStyle/>
            <a:p>
              <a:endParaRPr lang="pt-BR"/>
            </a:p>
          </p:txBody>
        </p:sp>
        <p:sp>
          <p:nvSpPr>
            <p:cNvPr id="19" name="TextBox 19"/>
            <p:cNvSpPr txBox="1"/>
            <p:nvPr/>
          </p:nvSpPr>
          <p:spPr>
            <a:xfrm>
              <a:off x="76200" y="38100"/>
              <a:ext cx="660400" cy="698500"/>
            </a:xfrm>
            <a:prstGeom prst="rect">
              <a:avLst/>
            </a:prstGeom>
          </p:spPr>
          <p:txBody>
            <a:bodyPr lIns="47097" tIns="47097" rIns="47097" bIns="47097" rtlCol="0" anchor="ctr"/>
            <a:lstStyle/>
            <a:p>
              <a:pPr marL="0" lvl="0" indent="0" algn="ctr">
                <a:lnSpc>
                  <a:spcPts val="2659"/>
                </a:lnSpc>
                <a:spcBef>
                  <a:spcPct val="0"/>
                </a:spcBef>
              </a:pPr>
              <a:endParaRPr/>
            </a:p>
          </p:txBody>
        </p:sp>
      </p:grpSp>
      <p:sp>
        <p:nvSpPr>
          <p:cNvPr id="20" name="Freeform 20"/>
          <p:cNvSpPr/>
          <p:nvPr/>
        </p:nvSpPr>
        <p:spPr>
          <a:xfrm>
            <a:off x="9793531" y="8325453"/>
            <a:ext cx="986953" cy="1086056"/>
          </a:xfrm>
          <a:custGeom>
            <a:avLst/>
            <a:gdLst/>
            <a:ahLst/>
            <a:cxnLst/>
            <a:rect l="l" t="t" r="r" b="b"/>
            <a:pathLst>
              <a:path w="986953" h="1086056">
                <a:moveTo>
                  <a:pt x="0" y="0"/>
                </a:moveTo>
                <a:lnTo>
                  <a:pt x="986953" y="0"/>
                </a:lnTo>
                <a:lnTo>
                  <a:pt x="986953" y="1086055"/>
                </a:lnTo>
                <a:lnTo>
                  <a:pt x="0" y="10860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grpSp>
        <p:nvGrpSpPr>
          <p:cNvPr id="21" name="Group 21"/>
          <p:cNvGrpSpPr/>
          <p:nvPr/>
        </p:nvGrpSpPr>
        <p:grpSpPr>
          <a:xfrm>
            <a:off x="9365048" y="8118229"/>
            <a:ext cx="1539120" cy="1539120"/>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0000">
                <a:alpha val="98824"/>
              </a:srgbClr>
            </a:solidFill>
            <a:ln cap="sq">
              <a:noFill/>
              <a:prstDash val="solid"/>
              <a:miter/>
            </a:ln>
          </p:spPr>
          <p:txBody>
            <a:bodyPr/>
            <a:lstStyle/>
            <a:p>
              <a:endParaRPr lang="pt-BR"/>
            </a:p>
          </p:txBody>
        </p:sp>
        <p:sp>
          <p:nvSpPr>
            <p:cNvPr id="23" name="TextBox 23"/>
            <p:cNvSpPr txBox="1"/>
            <p:nvPr/>
          </p:nvSpPr>
          <p:spPr>
            <a:xfrm>
              <a:off x="76200" y="38100"/>
              <a:ext cx="660400" cy="698500"/>
            </a:xfrm>
            <a:prstGeom prst="rect">
              <a:avLst/>
            </a:prstGeom>
          </p:spPr>
          <p:txBody>
            <a:bodyPr lIns="47097" tIns="47097" rIns="47097" bIns="47097" rtlCol="0" anchor="ctr"/>
            <a:lstStyle/>
            <a:p>
              <a:pPr marL="0" lvl="0" indent="0" algn="ctr">
                <a:lnSpc>
                  <a:spcPts val="2659"/>
                </a:lnSpc>
                <a:spcBef>
                  <a:spcPct val="0"/>
                </a:spcBef>
              </a:pPr>
              <a:endParaRPr/>
            </a:p>
          </p:txBody>
        </p:sp>
      </p:grpSp>
      <p:sp>
        <p:nvSpPr>
          <p:cNvPr id="24" name="Freeform 24"/>
          <p:cNvSpPr/>
          <p:nvPr/>
        </p:nvSpPr>
        <p:spPr>
          <a:xfrm>
            <a:off x="9828269" y="5850863"/>
            <a:ext cx="917478" cy="1090613"/>
          </a:xfrm>
          <a:custGeom>
            <a:avLst/>
            <a:gdLst/>
            <a:ahLst/>
            <a:cxnLst/>
            <a:rect l="l" t="t" r="r" b="b"/>
            <a:pathLst>
              <a:path w="917478" h="1090613">
                <a:moveTo>
                  <a:pt x="0" y="0"/>
                </a:moveTo>
                <a:lnTo>
                  <a:pt x="917478" y="0"/>
                </a:lnTo>
                <a:lnTo>
                  <a:pt x="917478" y="1090613"/>
                </a:lnTo>
                <a:lnTo>
                  <a:pt x="0" y="1090613"/>
                </a:lnTo>
                <a:lnTo>
                  <a:pt x="0" y="0"/>
                </a:lnTo>
                <a:close/>
              </a:path>
            </a:pathLst>
          </a:custGeom>
          <a:blipFill>
            <a:blip r:embed="rId6">
              <a:alphaModFix amt="99000"/>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pt-BR"/>
          </a:p>
        </p:txBody>
      </p:sp>
      <p:sp>
        <p:nvSpPr>
          <p:cNvPr id="25" name="Freeform 25"/>
          <p:cNvSpPr/>
          <p:nvPr/>
        </p:nvSpPr>
        <p:spPr>
          <a:xfrm>
            <a:off x="9688562" y="8385176"/>
            <a:ext cx="892093" cy="1125669"/>
          </a:xfrm>
          <a:custGeom>
            <a:avLst/>
            <a:gdLst/>
            <a:ahLst/>
            <a:cxnLst/>
            <a:rect l="l" t="t" r="r" b="b"/>
            <a:pathLst>
              <a:path w="892093" h="1125669">
                <a:moveTo>
                  <a:pt x="0" y="0"/>
                </a:moveTo>
                <a:lnTo>
                  <a:pt x="892092" y="0"/>
                </a:lnTo>
                <a:lnTo>
                  <a:pt x="892092" y="1125669"/>
                </a:lnTo>
                <a:lnTo>
                  <a:pt x="0" y="1125669"/>
                </a:lnTo>
                <a:lnTo>
                  <a:pt x="0" y="0"/>
                </a:lnTo>
                <a:close/>
              </a:path>
            </a:pathLst>
          </a:custGeom>
          <a:blipFill>
            <a:blip r:embed="rId8">
              <a:alphaModFix amt="99000"/>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pt-BR"/>
          </a:p>
        </p:txBody>
      </p:sp>
      <p:sp>
        <p:nvSpPr>
          <p:cNvPr id="26" name="TextBox 26"/>
          <p:cNvSpPr txBox="1"/>
          <p:nvPr/>
        </p:nvSpPr>
        <p:spPr>
          <a:xfrm>
            <a:off x="11397961" y="789686"/>
            <a:ext cx="6289155" cy="1489252"/>
          </a:xfrm>
          <a:prstGeom prst="rect">
            <a:avLst/>
          </a:prstGeom>
        </p:spPr>
        <p:txBody>
          <a:bodyPr lIns="0" tIns="0" rIns="0" bIns="0" rtlCol="0" anchor="t">
            <a:spAutoFit/>
          </a:bodyPr>
          <a:lstStyle/>
          <a:p>
            <a:pPr algn="just">
              <a:lnSpc>
                <a:spcPts val="2965"/>
              </a:lnSpc>
            </a:pPr>
            <a:r>
              <a:rPr lang="en-US" sz="2118" spc="-105">
                <a:solidFill>
                  <a:srgbClr val="000000"/>
                </a:solidFill>
                <a:latin typeface="Poppins"/>
                <a:ea typeface="Poppins"/>
                <a:cs typeface="Poppins"/>
                <a:sym typeface="Poppins"/>
              </a:rPr>
              <a:t>Instale um hub de automação para centralizar e gerenciar múltiplos dispositivos Zigbee em sua residência.</a:t>
            </a:r>
          </a:p>
          <a:p>
            <a:pPr algn="just">
              <a:lnSpc>
                <a:spcPts val="2965"/>
              </a:lnSpc>
              <a:spcBef>
                <a:spcPct val="0"/>
              </a:spcBef>
            </a:pPr>
            <a:endParaRPr lang="en-US" sz="2118" spc="-105">
              <a:solidFill>
                <a:srgbClr val="000000"/>
              </a:solidFill>
              <a:latin typeface="Poppins"/>
              <a:ea typeface="Poppins"/>
              <a:cs typeface="Poppins"/>
              <a:sym typeface="Poppins"/>
            </a:endParaRPr>
          </a:p>
        </p:txBody>
      </p:sp>
      <p:sp>
        <p:nvSpPr>
          <p:cNvPr id="27" name="TextBox 27"/>
          <p:cNvSpPr txBox="1"/>
          <p:nvPr/>
        </p:nvSpPr>
        <p:spPr>
          <a:xfrm>
            <a:off x="11397961" y="3357881"/>
            <a:ext cx="6289155" cy="1489252"/>
          </a:xfrm>
          <a:prstGeom prst="rect">
            <a:avLst/>
          </a:prstGeom>
        </p:spPr>
        <p:txBody>
          <a:bodyPr lIns="0" tIns="0" rIns="0" bIns="0" rtlCol="0" anchor="t">
            <a:spAutoFit/>
          </a:bodyPr>
          <a:lstStyle/>
          <a:p>
            <a:pPr marL="0" lvl="0" indent="0" algn="just">
              <a:lnSpc>
                <a:spcPts val="2965"/>
              </a:lnSpc>
              <a:spcBef>
                <a:spcPct val="0"/>
              </a:spcBef>
            </a:pPr>
            <a:r>
              <a:rPr lang="en-US" sz="2118" u="none" strike="noStrike" spc="-105">
                <a:solidFill>
                  <a:srgbClr val="000000"/>
                </a:solidFill>
                <a:latin typeface="Poppins"/>
                <a:ea typeface="Poppins"/>
                <a:cs typeface="Poppins"/>
                <a:sym typeface="Poppins"/>
              </a:rPr>
              <a:t>Conecte apenas o hub ao roteador de internet. Os demais dispositivos se comunicam diretamente com o hub, evitando sobrecarga no roteador. </a:t>
            </a:r>
          </a:p>
          <a:p>
            <a:pPr marL="0" lvl="0" indent="0" algn="just">
              <a:lnSpc>
                <a:spcPts val="2965"/>
              </a:lnSpc>
              <a:spcBef>
                <a:spcPct val="0"/>
              </a:spcBef>
            </a:pPr>
            <a:endParaRPr lang="en-US" sz="2118" u="none" strike="noStrike" spc="-105">
              <a:solidFill>
                <a:srgbClr val="000000"/>
              </a:solidFill>
              <a:latin typeface="Poppins"/>
              <a:ea typeface="Poppins"/>
              <a:cs typeface="Poppins"/>
              <a:sym typeface="Poppins"/>
            </a:endParaRPr>
          </a:p>
        </p:txBody>
      </p:sp>
      <p:sp>
        <p:nvSpPr>
          <p:cNvPr id="28" name="TextBox 28"/>
          <p:cNvSpPr txBox="1"/>
          <p:nvPr/>
        </p:nvSpPr>
        <p:spPr>
          <a:xfrm>
            <a:off x="425134" y="4625912"/>
            <a:ext cx="7507558" cy="997077"/>
          </a:xfrm>
          <a:prstGeom prst="rect">
            <a:avLst/>
          </a:prstGeom>
        </p:spPr>
        <p:txBody>
          <a:bodyPr lIns="0" tIns="0" rIns="0" bIns="0" rtlCol="0" anchor="t">
            <a:spAutoFit/>
          </a:bodyPr>
          <a:lstStyle/>
          <a:p>
            <a:pPr algn="ctr">
              <a:lnSpc>
                <a:spcPts val="7433"/>
              </a:lnSpc>
            </a:pPr>
            <a:r>
              <a:rPr lang="en-US" sz="6299" b="1" spc="623">
                <a:solidFill>
                  <a:srgbClr val="FFFFFF">
                    <a:alpha val="98824"/>
                  </a:srgbClr>
                </a:solidFill>
                <a:latin typeface="Poppins Bold"/>
                <a:ea typeface="Poppins Bold"/>
                <a:cs typeface="Poppins Bold"/>
                <a:sym typeface="Poppins Bold"/>
              </a:rPr>
              <a:t>PASSO A PASSO</a:t>
            </a:r>
          </a:p>
        </p:txBody>
      </p:sp>
      <p:sp>
        <p:nvSpPr>
          <p:cNvPr id="29" name="TextBox 29"/>
          <p:cNvSpPr txBox="1"/>
          <p:nvPr/>
        </p:nvSpPr>
        <p:spPr>
          <a:xfrm>
            <a:off x="11397961" y="8393068"/>
            <a:ext cx="6289155" cy="1117777"/>
          </a:xfrm>
          <a:prstGeom prst="rect">
            <a:avLst/>
          </a:prstGeom>
        </p:spPr>
        <p:txBody>
          <a:bodyPr lIns="0" tIns="0" rIns="0" bIns="0" rtlCol="0" anchor="t">
            <a:spAutoFit/>
          </a:bodyPr>
          <a:lstStyle/>
          <a:p>
            <a:pPr marL="0" lvl="0" indent="0" algn="just">
              <a:lnSpc>
                <a:spcPts val="2965"/>
              </a:lnSpc>
              <a:spcBef>
                <a:spcPct val="0"/>
              </a:spcBef>
            </a:pPr>
            <a:r>
              <a:rPr lang="en-US" sz="2118" spc="-105">
                <a:solidFill>
                  <a:srgbClr val="000000"/>
                </a:solidFill>
                <a:latin typeface="Poppins"/>
                <a:ea typeface="Poppins"/>
                <a:cs typeface="Poppins"/>
                <a:sym typeface="Poppins"/>
              </a:rPr>
              <a:t>Dessa forma, </a:t>
            </a:r>
            <a:r>
              <a:rPr lang="en-US" sz="2118" u="none" strike="noStrike" spc="-105">
                <a:solidFill>
                  <a:srgbClr val="000000"/>
                </a:solidFill>
                <a:latin typeface="Poppins"/>
                <a:ea typeface="Poppins"/>
                <a:cs typeface="Poppins"/>
                <a:sym typeface="Poppins"/>
              </a:rPr>
              <a:t>você pode gerenciar todos os equipamentos pelo celular, garantindo mais praticidade e mobilidade.</a:t>
            </a:r>
          </a:p>
        </p:txBody>
      </p:sp>
      <p:sp>
        <p:nvSpPr>
          <p:cNvPr id="30" name="TextBox 30"/>
          <p:cNvSpPr txBox="1"/>
          <p:nvPr/>
        </p:nvSpPr>
        <p:spPr>
          <a:xfrm>
            <a:off x="11397961" y="5923458"/>
            <a:ext cx="6289155" cy="1489252"/>
          </a:xfrm>
          <a:prstGeom prst="rect">
            <a:avLst/>
          </a:prstGeom>
        </p:spPr>
        <p:txBody>
          <a:bodyPr lIns="0" tIns="0" rIns="0" bIns="0" rtlCol="0" anchor="t">
            <a:spAutoFit/>
          </a:bodyPr>
          <a:lstStyle/>
          <a:p>
            <a:pPr marL="0" lvl="0" indent="0" algn="just">
              <a:lnSpc>
                <a:spcPts val="2965"/>
              </a:lnSpc>
              <a:spcBef>
                <a:spcPct val="0"/>
              </a:spcBef>
            </a:pPr>
            <a:r>
              <a:rPr lang="en-US" sz="2118" spc="-105">
                <a:solidFill>
                  <a:srgbClr val="000000"/>
                </a:solidFill>
                <a:latin typeface="Poppins"/>
                <a:ea typeface="Poppins"/>
                <a:cs typeface="Poppins"/>
                <a:sym typeface="Poppins"/>
              </a:rPr>
              <a:t>Você pode, por exemplo, automatizar a fechadura inteligente da porta de entrada para que ela se abra no horário em que você costuma sair de casa.</a:t>
            </a: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665427" y="1224237"/>
            <a:ext cx="14957145" cy="8413394"/>
          </a:xfrm>
          <a:custGeom>
            <a:avLst/>
            <a:gdLst/>
            <a:ahLst/>
            <a:cxnLst/>
            <a:rect l="l" t="t" r="r" b="b"/>
            <a:pathLst>
              <a:path w="14957145" h="8413394">
                <a:moveTo>
                  <a:pt x="0" y="0"/>
                </a:moveTo>
                <a:lnTo>
                  <a:pt x="14957146" y="0"/>
                </a:lnTo>
                <a:lnTo>
                  <a:pt x="14957146" y="8413394"/>
                </a:lnTo>
                <a:lnTo>
                  <a:pt x="0" y="8413394"/>
                </a:lnTo>
                <a:lnTo>
                  <a:pt x="0" y="0"/>
                </a:lnTo>
                <a:close/>
              </a:path>
            </a:pathLst>
          </a:custGeom>
          <a:blipFill>
            <a:blip r:embed="rId2"/>
            <a:stretch>
              <a:fillRect/>
            </a:stretch>
          </a:blipFill>
        </p:spPr>
        <p:txBody>
          <a:bodyPr/>
          <a:lstStyle/>
          <a:p>
            <a:endParaRPr lang="pt-BR"/>
          </a:p>
        </p:txBody>
      </p:sp>
      <p:sp>
        <p:nvSpPr>
          <p:cNvPr id="3" name="Freeform 3"/>
          <p:cNvSpPr/>
          <p:nvPr/>
        </p:nvSpPr>
        <p:spPr>
          <a:xfrm rot="-1652870">
            <a:off x="15959350" y="-2425708"/>
            <a:ext cx="5779143" cy="7659105"/>
          </a:xfrm>
          <a:custGeom>
            <a:avLst/>
            <a:gdLst/>
            <a:ahLst/>
            <a:cxnLst/>
            <a:rect l="l" t="t" r="r" b="b"/>
            <a:pathLst>
              <a:path w="5779143" h="7659105">
                <a:moveTo>
                  <a:pt x="0" y="0"/>
                </a:moveTo>
                <a:lnTo>
                  <a:pt x="5779142" y="0"/>
                </a:lnTo>
                <a:lnTo>
                  <a:pt x="5779142" y="7659105"/>
                </a:lnTo>
                <a:lnTo>
                  <a:pt x="0" y="76591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4" name="Freeform 4"/>
          <p:cNvSpPr/>
          <p:nvPr/>
        </p:nvSpPr>
        <p:spPr>
          <a:xfrm rot="9141782">
            <a:off x="-2406182" y="5939685"/>
            <a:ext cx="5779143" cy="7659105"/>
          </a:xfrm>
          <a:custGeom>
            <a:avLst/>
            <a:gdLst/>
            <a:ahLst/>
            <a:cxnLst/>
            <a:rect l="l" t="t" r="r" b="b"/>
            <a:pathLst>
              <a:path w="5779143" h="7659105">
                <a:moveTo>
                  <a:pt x="0" y="0"/>
                </a:moveTo>
                <a:lnTo>
                  <a:pt x="5779143" y="0"/>
                </a:lnTo>
                <a:lnTo>
                  <a:pt x="5779143" y="7659105"/>
                </a:lnTo>
                <a:lnTo>
                  <a:pt x="0" y="76591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pt-BR"/>
          </a:p>
        </p:txBody>
      </p:sp>
      <p:sp>
        <p:nvSpPr>
          <p:cNvPr id="5" name="TextBox 5"/>
          <p:cNvSpPr txBox="1"/>
          <p:nvPr/>
        </p:nvSpPr>
        <p:spPr>
          <a:xfrm>
            <a:off x="879026" y="981075"/>
            <a:ext cx="4207509" cy="938795"/>
          </a:xfrm>
          <a:prstGeom prst="rect">
            <a:avLst/>
          </a:prstGeom>
        </p:spPr>
        <p:txBody>
          <a:bodyPr lIns="0" tIns="0" rIns="0" bIns="0" rtlCol="0" anchor="t">
            <a:spAutoFit/>
          </a:bodyPr>
          <a:lstStyle/>
          <a:p>
            <a:pPr algn="ctr">
              <a:lnSpc>
                <a:spcPts val="6907"/>
              </a:lnSpc>
            </a:pPr>
            <a:r>
              <a:rPr lang="en-US" sz="5854" b="1" spc="579">
                <a:solidFill>
                  <a:srgbClr val="FF5757">
                    <a:alpha val="98824"/>
                  </a:srgbClr>
                </a:solidFill>
                <a:latin typeface="Poppins Bold"/>
                <a:ea typeface="Poppins Bold"/>
                <a:cs typeface="Poppins Bold"/>
                <a:sym typeface="Poppins Bold"/>
              </a:rPr>
              <a:t>EXEMPLO</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35346">
            <a:off x="10984189" y="-7648630"/>
            <a:ext cx="10663992" cy="11045566"/>
          </a:xfrm>
          <a:custGeom>
            <a:avLst/>
            <a:gdLst/>
            <a:ahLst/>
            <a:cxnLst/>
            <a:rect l="l" t="t" r="r" b="b"/>
            <a:pathLst>
              <a:path w="10663992" h="11045566">
                <a:moveTo>
                  <a:pt x="0" y="0"/>
                </a:moveTo>
                <a:lnTo>
                  <a:pt x="10663993" y="0"/>
                </a:lnTo>
                <a:lnTo>
                  <a:pt x="10663993"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a:p>
        </p:txBody>
      </p:sp>
      <p:sp>
        <p:nvSpPr>
          <p:cNvPr id="3" name="Freeform 3"/>
          <p:cNvSpPr/>
          <p:nvPr/>
        </p:nvSpPr>
        <p:spPr>
          <a:xfrm rot="7353738">
            <a:off x="-7154547" y="5457466"/>
            <a:ext cx="10461728" cy="10836065"/>
          </a:xfrm>
          <a:custGeom>
            <a:avLst/>
            <a:gdLst/>
            <a:ahLst/>
            <a:cxnLst/>
            <a:rect l="l" t="t" r="r" b="b"/>
            <a:pathLst>
              <a:path w="10461728" h="10836065">
                <a:moveTo>
                  <a:pt x="0" y="0"/>
                </a:moveTo>
                <a:lnTo>
                  <a:pt x="10461728" y="0"/>
                </a:lnTo>
                <a:lnTo>
                  <a:pt x="10461728" y="10836065"/>
                </a:lnTo>
                <a:lnTo>
                  <a:pt x="0" y="10836065"/>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p:spPr>
        <p:txBody>
          <a:bodyPr/>
          <a:lstStyle/>
          <a:p>
            <a:endParaRPr lang="pt-BR"/>
          </a:p>
        </p:txBody>
      </p:sp>
      <p:sp>
        <p:nvSpPr>
          <p:cNvPr id="4" name="Freeform 4"/>
          <p:cNvSpPr/>
          <p:nvPr/>
        </p:nvSpPr>
        <p:spPr>
          <a:xfrm>
            <a:off x="1632476" y="4231136"/>
            <a:ext cx="15023048" cy="3774541"/>
          </a:xfrm>
          <a:custGeom>
            <a:avLst/>
            <a:gdLst/>
            <a:ahLst/>
            <a:cxnLst/>
            <a:rect l="l" t="t" r="r" b="b"/>
            <a:pathLst>
              <a:path w="15023048" h="3774541">
                <a:moveTo>
                  <a:pt x="0" y="0"/>
                </a:moveTo>
                <a:lnTo>
                  <a:pt x="15023048" y="0"/>
                </a:lnTo>
                <a:lnTo>
                  <a:pt x="15023048" y="3774541"/>
                </a:lnTo>
                <a:lnTo>
                  <a:pt x="0" y="377454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pt-BR"/>
          </a:p>
        </p:txBody>
      </p:sp>
      <p:sp>
        <p:nvSpPr>
          <p:cNvPr id="5" name="Freeform 5"/>
          <p:cNvSpPr/>
          <p:nvPr/>
        </p:nvSpPr>
        <p:spPr>
          <a:xfrm rot="1153337">
            <a:off x="14713252" y="8909971"/>
            <a:ext cx="4209637" cy="3055998"/>
          </a:xfrm>
          <a:custGeom>
            <a:avLst/>
            <a:gdLst/>
            <a:ahLst/>
            <a:cxnLst/>
            <a:rect l="l" t="t" r="r" b="b"/>
            <a:pathLst>
              <a:path w="4209637" h="3055998">
                <a:moveTo>
                  <a:pt x="0" y="0"/>
                </a:moveTo>
                <a:lnTo>
                  <a:pt x="4209636" y="0"/>
                </a:lnTo>
                <a:lnTo>
                  <a:pt x="4209636" y="3055997"/>
                </a:lnTo>
                <a:lnTo>
                  <a:pt x="0" y="305599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pt-BR"/>
          </a:p>
        </p:txBody>
      </p:sp>
      <p:sp>
        <p:nvSpPr>
          <p:cNvPr id="6" name="Freeform 6"/>
          <p:cNvSpPr/>
          <p:nvPr/>
        </p:nvSpPr>
        <p:spPr>
          <a:xfrm>
            <a:off x="2924996" y="5548007"/>
            <a:ext cx="1374456" cy="1140799"/>
          </a:xfrm>
          <a:custGeom>
            <a:avLst/>
            <a:gdLst/>
            <a:ahLst/>
            <a:cxnLst/>
            <a:rect l="l" t="t" r="r" b="b"/>
            <a:pathLst>
              <a:path w="1374456" h="1140799">
                <a:moveTo>
                  <a:pt x="0" y="0"/>
                </a:moveTo>
                <a:lnTo>
                  <a:pt x="1374456" y="0"/>
                </a:lnTo>
                <a:lnTo>
                  <a:pt x="1374456" y="1140799"/>
                </a:lnTo>
                <a:lnTo>
                  <a:pt x="0" y="114079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pt-BR"/>
          </a:p>
        </p:txBody>
      </p:sp>
      <p:sp>
        <p:nvSpPr>
          <p:cNvPr id="7" name="Freeform 7"/>
          <p:cNvSpPr/>
          <p:nvPr/>
        </p:nvSpPr>
        <p:spPr>
          <a:xfrm>
            <a:off x="6641795" y="5548007"/>
            <a:ext cx="1347431" cy="1347431"/>
          </a:xfrm>
          <a:custGeom>
            <a:avLst/>
            <a:gdLst/>
            <a:ahLst/>
            <a:cxnLst/>
            <a:rect l="l" t="t" r="r" b="b"/>
            <a:pathLst>
              <a:path w="1347431" h="1347431">
                <a:moveTo>
                  <a:pt x="0" y="0"/>
                </a:moveTo>
                <a:lnTo>
                  <a:pt x="1347431" y="0"/>
                </a:lnTo>
                <a:lnTo>
                  <a:pt x="1347431" y="1347432"/>
                </a:lnTo>
                <a:lnTo>
                  <a:pt x="0" y="1347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pt-BR"/>
          </a:p>
        </p:txBody>
      </p:sp>
      <p:sp>
        <p:nvSpPr>
          <p:cNvPr id="8" name="Freeform 8"/>
          <p:cNvSpPr/>
          <p:nvPr/>
        </p:nvSpPr>
        <p:spPr>
          <a:xfrm>
            <a:off x="10332376" y="5492552"/>
            <a:ext cx="1326474" cy="1251709"/>
          </a:xfrm>
          <a:custGeom>
            <a:avLst/>
            <a:gdLst/>
            <a:ahLst/>
            <a:cxnLst/>
            <a:rect l="l" t="t" r="r" b="b"/>
            <a:pathLst>
              <a:path w="1326474" h="1251709">
                <a:moveTo>
                  <a:pt x="0" y="0"/>
                </a:moveTo>
                <a:lnTo>
                  <a:pt x="1326474" y="0"/>
                </a:lnTo>
                <a:lnTo>
                  <a:pt x="1326474" y="1251709"/>
                </a:lnTo>
                <a:lnTo>
                  <a:pt x="0" y="125170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pt-BR"/>
          </a:p>
        </p:txBody>
      </p:sp>
      <p:sp>
        <p:nvSpPr>
          <p:cNvPr id="9" name="Freeform 9"/>
          <p:cNvSpPr/>
          <p:nvPr/>
        </p:nvSpPr>
        <p:spPr>
          <a:xfrm>
            <a:off x="13873904" y="5179028"/>
            <a:ext cx="1587550" cy="1878758"/>
          </a:xfrm>
          <a:custGeom>
            <a:avLst/>
            <a:gdLst/>
            <a:ahLst/>
            <a:cxnLst/>
            <a:rect l="l" t="t" r="r" b="b"/>
            <a:pathLst>
              <a:path w="1587550" h="1878758">
                <a:moveTo>
                  <a:pt x="0" y="0"/>
                </a:moveTo>
                <a:lnTo>
                  <a:pt x="1587550" y="0"/>
                </a:lnTo>
                <a:lnTo>
                  <a:pt x="1587550" y="1878758"/>
                </a:lnTo>
                <a:lnTo>
                  <a:pt x="0" y="1878758"/>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pt-BR"/>
          </a:p>
        </p:txBody>
      </p:sp>
      <p:sp>
        <p:nvSpPr>
          <p:cNvPr id="10" name="TextBox 10"/>
          <p:cNvSpPr txBox="1"/>
          <p:nvPr/>
        </p:nvSpPr>
        <p:spPr>
          <a:xfrm>
            <a:off x="1632476" y="1448171"/>
            <a:ext cx="5911918" cy="938795"/>
          </a:xfrm>
          <a:prstGeom prst="rect">
            <a:avLst/>
          </a:prstGeom>
        </p:spPr>
        <p:txBody>
          <a:bodyPr lIns="0" tIns="0" rIns="0" bIns="0" rtlCol="0" anchor="t">
            <a:spAutoFit/>
          </a:bodyPr>
          <a:lstStyle/>
          <a:p>
            <a:pPr marL="0" lvl="0" indent="0" algn="ctr">
              <a:lnSpc>
                <a:spcPts val="6907"/>
              </a:lnSpc>
              <a:spcBef>
                <a:spcPct val="0"/>
              </a:spcBef>
            </a:pPr>
            <a:r>
              <a:rPr lang="en-US" sz="5854" b="1" u="none" strike="noStrike" spc="579">
                <a:solidFill>
                  <a:srgbClr val="FF5757">
                    <a:alpha val="98824"/>
                  </a:srgbClr>
                </a:solidFill>
                <a:latin typeface="Poppins Bold"/>
                <a:ea typeface="Poppins Bold"/>
                <a:cs typeface="Poppins Bold"/>
                <a:sym typeface="Poppins Bold"/>
              </a:rPr>
              <a:t>APLICAÇÕES</a:t>
            </a:r>
          </a:p>
        </p:txBody>
      </p:sp>
      <p:sp>
        <p:nvSpPr>
          <p:cNvPr id="11" name="TextBox 11"/>
          <p:cNvSpPr txBox="1"/>
          <p:nvPr/>
        </p:nvSpPr>
        <p:spPr>
          <a:xfrm>
            <a:off x="5469726" y="3976184"/>
            <a:ext cx="3691568" cy="492937"/>
          </a:xfrm>
          <a:prstGeom prst="rect">
            <a:avLst/>
          </a:prstGeom>
        </p:spPr>
        <p:txBody>
          <a:bodyPr lIns="0" tIns="0" rIns="0" bIns="0" rtlCol="0" anchor="t">
            <a:spAutoFit/>
          </a:bodyPr>
          <a:lstStyle/>
          <a:p>
            <a:pPr marL="0" lvl="0" indent="0" algn="ctr">
              <a:lnSpc>
                <a:spcPts val="3805"/>
              </a:lnSpc>
              <a:spcBef>
                <a:spcPct val="0"/>
              </a:spcBef>
            </a:pPr>
            <a:r>
              <a:rPr lang="en-US" sz="2718" spc="-135">
                <a:solidFill>
                  <a:srgbClr val="000000"/>
                </a:solidFill>
                <a:latin typeface="Poppins"/>
                <a:ea typeface="Poppins"/>
                <a:cs typeface="Poppins"/>
                <a:sym typeface="Poppins"/>
              </a:rPr>
              <a:t>INDUSTRIAL</a:t>
            </a:r>
          </a:p>
        </p:txBody>
      </p:sp>
      <p:sp>
        <p:nvSpPr>
          <p:cNvPr id="12" name="TextBox 12"/>
          <p:cNvSpPr txBox="1"/>
          <p:nvPr/>
        </p:nvSpPr>
        <p:spPr>
          <a:xfrm>
            <a:off x="9130327" y="7677711"/>
            <a:ext cx="3691568" cy="492937"/>
          </a:xfrm>
          <a:prstGeom prst="rect">
            <a:avLst/>
          </a:prstGeom>
        </p:spPr>
        <p:txBody>
          <a:bodyPr lIns="0" tIns="0" rIns="0" bIns="0" rtlCol="0" anchor="t">
            <a:spAutoFit/>
          </a:bodyPr>
          <a:lstStyle/>
          <a:p>
            <a:pPr marL="0" lvl="0" indent="0" algn="ctr">
              <a:lnSpc>
                <a:spcPts val="3805"/>
              </a:lnSpc>
              <a:spcBef>
                <a:spcPct val="0"/>
              </a:spcBef>
            </a:pPr>
            <a:r>
              <a:rPr lang="en-US" sz="2718" spc="-135">
                <a:solidFill>
                  <a:srgbClr val="000000"/>
                </a:solidFill>
                <a:latin typeface="Poppins"/>
                <a:ea typeface="Poppins"/>
                <a:cs typeface="Poppins"/>
                <a:sym typeface="Poppins"/>
              </a:rPr>
              <a:t>SAÚDE</a:t>
            </a:r>
          </a:p>
        </p:txBody>
      </p:sp>
      <p:sp>
        <p:nvSpPr>
          <p:cNvPr id="13" name="TextBox 13"/>
          <p:cNvSpPr txBox="1"/>
          <p:nvPr/>
        </p:nvSpPr>
        <p:spPr>
          <a:xfrm>
            <a:off x="12821895" y="3976184"/>
            <a:ext cx="3691568" cy="492937"/>
          </a:xfrm>
          <a:prstGeom prst="rect">
            <a:avLst/>
          </a:prstGeom>
        </p:spPr>
        <p:txBody>
          <a:bodyPr lIns="0" tIns="0" rIns="0" bIns="0" rtlCol="0" anchor="t">
            <a:spAutoFit/>
          </a:bodyPr>
          <a:lstStyle/>
          <a:p>
            <a:pPr marL="0" lvl="0" indent="0" algn="ctr">
              <a:lnSpc>
                <a:spcPts val="3805"/>
              </a:lnSpc>
              <a:spcBef>
                <a:spcPct val="0"/>
              </a:spcBef>
            </a:pPr>
            <a:r>
              <a:rPr lang="en-US" sz="2718" spc="-135">
                <a:solidFill>
                  <a:srgbClr val="000000"/>
                </a:solidFill>
                <a:latin typeface="Poppins"/>
                <a:ea typeface="Poppins"/>
                <a:cs typeface="Poppins"/>
                <a:sym typeface="Poppins"/>
              </a:rPr>
              <a:t>AGRICULTURA</a:t>
            </a:r>
          </a:p>
        </p:txBody>
      </p:sp>
      <p:sp>
        <p:nvSpPr>
          <p:cNvPr id="14" name="TextBox 14"/>
          <p:cNvSpPr txBox="1"/>
          <p:nvPr/>
        </p:nvSpPr>
        <p:spPr>
          <a:xfrm>
            <a:off x="1766440" y="7677711"/>
            <a:ext cx="3691568" cy="492937"/>
          </a:xfrm>
          <a:prstGeom prst="rect">
            <a:avLst/>
          </a:prstGeom>
        </p:spPr>
        <p:txBody>
          <a:bodyPr lIns="0" tIns="0" rIns="0" bIns="0" rtlCol="0" anchor="t">
            <a:spAutoFit/>
          </a:bodyPr>
          <a:lstStyle/>
          <a:p>
            <a:pPr marL="0" lvl="0" indent="0" algn="ctr">
              <a:lnSpc>
                <a:spcPts val="3805"/>
              </a:lnSpc>
              <a:spcBef>
                <a:spcPct val="0"/>
              </a:spcBef>
            </a:pPr>
            <a:r>
              <a:rPr lang="en-US" sz="2718" spc="-135">
                <a:solidFill>
                  <a:srgbClr val="000000"/>
                </a:solidFill>
                <a:latin typeface="Poppins"/>
                <a:ea typeface="Poppins"/>
                <a:cs typeface="Poppins"/>
                <a:sym typeface="Poppins"/>
              </a:rPr>
              <a:t>RESIDENCIAL</a:t>
            </a:r>
          </a:p>
        </p:txBody>
      </p:sp>
    </p:spTree>
  </p:cSld>
  <p:clrMapOvr>
    <a:masterClrMapping/>
  </p:clrMapOvr>
  <p:transition spd="slow">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007081">
            <a:off x="-7652898" y="5795416"/>
            <a:ext cx="10663992" cy="11045566"/>
          </a:xfrm>
          <a:custGeom>
            <a:avLst/>
            <a:gdLst/>
            <a:ahLst/>
            <a:cxnLst/>
            <a:rect l="l" t="t" r="r" b="b"/>
            <a:pathLst>
              <a:path w="10663992" h="11045566">
                <a:moveTo>
                  <a:pt x="0" y="0"/>
                </a:moveTo>
                <a:lnTo>
                  <a:pt x="10663992" y="0"/>
                </a:lnTo>
                <a:lnTo>
                  <a:pt x="10663992" y="11045566"/>
                </a:lnTo>
                <a:lnTo>
                  <a:pt x="0" y="11045566"/>
                </a:lnTo>
                <a:lnTo>
                  <a:pt x="0" y="0"/>
                </a:lnTo>
                <a:close/>
              </a:path>
            </a:pathLst>
          </a:custGeom>
          <a:blipFill>
            <a:blip r:embed="rId2">
              <a:alphaModFix amt="51000"/>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pt-BR"/>
          </a:p>
        </p:txBody>
      </p:sp>
      <p:sp>
        <p:nvSpPr>
          <p:cNvPr id="3" name="Freeform 3"/>
          <p:cNvSpPr/>
          <p:nvPr/>
        </p:nvSpPr>
        <p:spPr>
          <a:xfrm rot="10134322">
            <a:off x="13070065" y="-6186308"/>
            <a:ext cx="12090101" cy="9430279"/>
          </a:xfrm>
          <a:custGeom>
            <a:avLst/>
            <a:gdLst/>
            <a:ahLst/>
            <a:cxnLst/>
            <a:rect l="l" t="t" r="r" b="b"/>
            <a:pathLst>
              <a:path w="12090101" h="9430279">
                <a:moveTo>
                  <a:pt x="0" y="0"/>
                </a:moveTo>
                <a:lnTo>
                  <a:pt x="12090101" y="0"/>
                </a:lnTo>
                <a:lnTo>
                  <a:pt x="12090101" y="9430279"/>
                </a:lnTo>
                <a:lnTo>
                  <a:pt x="0" y="9430279"/>
                </a:lnTo>
                <a:lnTo>
                  <a:pt x="0" y="0"/>
                </a:lnTo>
                <a:close/>
              </a:path>
            </a:pathLst>
          </a:custGeom>
          <a:blipFill>
            <a:blip r:embed="rId4">
              <a:alphaModFix amt="51000"/>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pt-BR"/>
          </a:p>
        </p:txBody>
      </p:sp>
      <p:grpSp>
        <p:nvGrpSpPr>
          <p:cNvPr id="4" name="Group 4"/>
          <p:cNvGrpSpPr/>
          <p:nvPr/>
        </p:nvGrpSpPr>
        <p:grpSpPr>
          <a:xfrm>
            <a:off x="2158343" y="5308982"/>
            <a:ext cx="4351081" cy="3031692"/>
            <a:chOff x="0" y="0"/>
            <a:chExt cx="1145964" cy="798470"/>
          </a:xfrm>
        </p:grpSpPr>
        <p:sp>
          <p:nvSpPr>
            <p:cNvPr id="5" name="Freeform 5"/>
            <p:cNvSpPr/>
            <p:nvPr/>
          </p:nvSpPr>
          <p:spPr>
            <a:xfrm>
              <a:off x="0" y="0"/>
              <a:ext cx="1145964" cy="798470"/>
            </a:xfrm>
            <a:custGeom>
              <a:avLst/>
              <a:gdLst/>
              <a:ahLst/>
              <a:cxnLst/>
              <a:rect l="l" t="t" r="r" b="b"/>
              <a:pathLst>
                <a:path w="1145964" h="798470">
                  <a:moveTo>
                    <a:pt x="90745" y="0"/>
                  </a:moveTo>
                  <a:lnTo>
                    <a:pt x="1055219" y="0"/>
                  </a:lnTo>
                  <a:cubicBezTo>
                    <a:pt x="1079286" y="0"/>
                    <a:pt x="1102367" y="9561"/>
                    <a:pt x="1119385" y="26579"/>
                  </a:cubicBezTo>
                  <a:cubicBezTo>
                    <a:pt x="1136403" y="43596"/>
                    <a:pt x="1145964" y="66678"/>
                    <a:pt x="1145964" y="90745"/>
                  </a:cubicBezTo>
                  <a:lnTo>
                    <a:pt x="1145964" y="707726"/>
                  </a:lnTo>
                  <a:cubicBezTo>
                    <a:pt x="1145964" y="731793"/>
                    <a:pt x="1136403" y="754874"/>
                    <a:pt x="1119385" y="771892"/>
                  </a:cubicBezTo>
                  <a:cubicBezTo>
                    <a:pt x="1102367" y="788910"/>
                    <a:pt x="1079286" y="798470"/>
                    <a:pt x="1055219" y="798470"/>
                  </a:cubicBezTo>
                  <a:lnTo>
                    <a:pt x="90745" y="798470"/>
                  </a:lnTo>
                  <a:cubicBezTo>
                    <a:pt x="66678" y="798470"/>
                    <a:pt x="43596" y="788910"/>
                    <a:pt x="26579" y="771892"/>
                  </a:cubicBezTo>
                  <a:cubicBezTo>
                    <a:pt x="9561" y="754874"/>
                    <a:pt x="0" y="731793"/>
                    <a:pt x="0" y="707726"/>
                  </a:cubicBezTo>
                  <a:lnTo>
                    <a:pt x="0" y="90745"/>
                  </a:lnTo>
                  <a:cubicBezTo>
                    <a:pt x="0" y="66678"/>
                    <a:pt x="9561" y="43596"/>
                    <a:pt x="26579" y="26579"/>
                  </a:cubicBezTo>
                  <a:cubicBezTo>
                    <a:pt x="43596" y="9561"/>
                    <a:pt x="66678" y="0"/>
                    <a:pt x="90745" y="0"/>
                  </a:cubicBezTo>
                  <a:close/>
                </a:path>
              </a:pathLst>
            </a:custGeom>
            <a:solidFill>
              <a:srgbClr val="AA1945"/>
            </a:solidFill>
            <a:ln w="28575" cap="rnd">
              <a:solidFill>
                <a:srgbClr val="AA1945"/>
              </a:solidFill>
              <a:prstDash val="solid"/>
              <a:round/>
            </a:ln>
          </p:spPr>
          <p:txBody>
            <a:bodyPr/>
            <a:lstStyle/>
            <a:p>
              <a:endParaRPr lang="pt-BR"/>
            </a:p>
          </p:txBody>
        </p:sp>
        <p:sp>
          <p:nvSpPr>
            <p:cNvPr id="6" name="TextBox 6"/>
            <p:cNvSpPr txBox="1"/>
            <p:nvPr/>
          </p:nvSpPr>
          <p:spPr>
            <a:xfrm>
              <a:off x="0" y="-57150"/>
              <a:ext cx="1145964" cy="855620"/>
            </a:xfrm>
            <a:prstGeom prst="rect">
              <a:avLst/>
            </a:prstGeom>
          </p:spPr>
          <p:txBody>
            <a:bodyPr lIns="50800" tIns="50800" rIns="50800" bIns="50800" rtlCol="0" anchor="ctr"/>
            <a:lstStyle/>
            <a:p>
              <a:pPr algn="ctr">
                <a:lnSpc>
                  <a:spcPts val="3500"/>
                </a:lnSpc>
              </a:pPr>
              <a:endParaRPr/>
            </a:p>
          </p:txBody>
        </p:sp>
      </p:grpSp>
      <p:grpSp>
        <p:nvGrpSpPr>
          <p:cNvPr id="7" name="Group 7"/>
          <p:cNvGrpSpPr/>
          <p:nvPr/>
        </p:nvGrpSpPr>
        <p:grpSpPr>
          <a:xfrm>
            <a:off x="6968460" y="5308982"/>
            <a:ext cx="4351081" cy="3031692"/>
            <a:chOff x="0" y="0"/>
            <a:chExt cx="1145964" cy="798470"/>
          </a:xfrm>
        </p:grpSpPr>
        <p:sp>
          <p:nvSpPr>
            <p:cNvPr id="8" name="Freeform 8"/>
            <p:cNvSpPr/>
            <p:nvPr/>
          </p:nvSpPr>
          <p:spPr>
            <a:xfrm>
              <a:off x="0" y="0"/>
              <a:ext cx="1145964" cy="798470"/>
            </a:xfrm>
            <a:custGeom>
              <a:avLst/>
              <a:gdLst/>
              <a:ahLst/>
              <a:cxnLst/>
              <a:rect l="l" t="t" r="r" b="b"/>
              <a:pathLst>
                <a:path w="1145964" h="798470">
                  <a:moveTo>
                    <a:pt x="90745" y="0"/>
                  </a:moveTo>
                  <a:lnTo>
                    <a:pt x="1055219" y="0"/>
                  </a:lnTo>
                  <a:cubicBezTo>
                    <a:pt x="1079286" y="0"/>
                    <a:pt x="1102367" y="9561"/>
                    <a:pt x="1119385" y="26579"/>
                  </a:cubicBezTo>
                  <a:cubicBezTo>
                    <a:pt x="1136403" y="43596"/>
                    <a:pt x="1145964" y="66678"/>
                    <a:pt x="1145964" y="90745"/>
                  </a:cubicBezTo>
                  <a:lnTo>
                    <a:pt x="1145964" y="707726"/>
                  </a:lnTo>
                  <a:cubicBezTo>
                    <a:pt x="1145964" y="731793"/>
                    <a:pt x="1136403" y="754874"/>
                    <a:pt x="1119385" y="771892"/>
                  </a:cubicBezTo>
                  <a:cubicBezTo>
                    <a:pt x="1102367" y="788910"/>
                    <a:pt x="1079286" y="798470"/>
                    <a:pt x="1055219" y="798470"/>
                  </a:cubicBezTo>
                  <a:lnTo>
                    <a:pt x="90745" y="798470"/>
                  </a:lnTo>
                  <a:cubicBezTo>
                    <a:pt x="66678" y="798470"/>
                    <a:pt x="43596" y="788910"/>
                    <a:pt x="26579" y="771892"/>
                  </a:cubicBezTo>
                  <a:cubicBezTo>
                    <a:pt x="9561" y="754874"/>
                    <a:pt x="0" y="731793"/>
                    <a:pt x="0" y="707726"/>
                  </a:cubicBezTo>
                  <a:lnTo>
                    <a:pt x="0" y="90745"/>
                  </a:lnTo>
                  <a:cubicBezTo>
                    <a:pt x="0" y="66678"/>
                    <a:pt x="9561" y="43596"/>
                    <a:pt x="26579" y="26579"/>
                  </a:cubicBezTo>
                  <a:cubicBezTo>
                    <a:pt x="43596" y="9561"/>
                    <a:pt x="66678" y="0"/>
                    <a:pt x="90745" y="0"/>
                  </a:cubicBezTo>
                  <a:close/>
                </a:path>
              </a:pathLst>
            </a:custGeom>
            <a:solidFill>
              <a:srgbClr val="EF3A5D"/>
            </a:solidFill>
            <a:ln w="28575" cap="rnd">
              <a:solidFill>
                <a:srgbClr val="EF3A5D"/>
              </a:solidFill>
              <a:prstDash val="solid"/>
              <a:round/>
            </a:ln>
          </p:spPr>
          <p:txBody>
            <a:bodyPr/>
            <a:lstStyle/>
            <a:p>
              <a:endParaRPr lang="pt-BR"/>
            </a:p>
          </p:txBody>
        </p:sp>
        <p:sp>
          <p:nvSpPr>
            <p:cNvPr id="9" name="TextBox 9"/>
            <p:cNvSpPr txBox="1"/>
            <p:nvPr/>
          </p:nvSpPr>
          <p:spPr>
            <a:xfrm>
              <a:off x="0" y="-57150"/>
              <a:ext cx="1145964" cy="855620"/>
            </a:xfrm>
            <a:prstGeom prst="rect">
              <a:avLst/>
            </a:prstGeom>
          </p:spPr>
          <p:txBody>
            <a:bodyPr lIns="50800" tIns="50800" rIns="50800" bIns="50800" rtlCol="0" anchor="ctr"/>
            <a:lstStyle/>
            <a:p>
              <a:pPr algn="ctr">
                <a:lnSpc>
                  <a:spcPts val="3500"/>
                </a:lnSpc>
              </a:pPr>
              <a:endParaRPr/>
            </a:p>
          </p:txBody>
        </p:sp>
      </p:grpSp>
      <p:grpSp>
        <p:nvGrpSpPr>
          <p:cNvPr id="10" name="Group 10"/>
          <p:cNvGrpSpPr/>
          <p:nvPr/>
        </p:nvGrpSpPr>
        <p:grpSpPr>
          <a:xfrm>
            <a:off x="11778577" y="5308982"/>
            <a:ext cx="4351081" cy="3031692"/>
            <a:chOff x="0" y="0"/>
            <a:chExt cx="1145964" cy="798470"/>
          </a:xfrm>
        </p:grpSpPr>
        <p:sp>
          <p:nvSpPr>
            <p:cNvPr id="11" name="Freeform 11"/>
            <p:cNvSpPr/>
            <p:nvPr/>
          </p:nvSpPr>
          <p:spPr>
            <a:xfrm>
              <a:off x="0" y="0"/>
              <a:ext cx="1145964" cy="798470"/>
            </a:xfrm>
            <a:custGeom>
              <a:avLst/>
              <a:gdLst/>
              <a:ahLst/>
              <a:cxnLst/>
              <a:rect l="l" t="t" r="r" b="b"/>
              <a:pathLst>
                <a:path w="1145964" h="798470">
                  <a:moveTo>
                    <a:pt x="90745" y="0"/>
                  </a:moveTo>
                  <a:lnTo>
                    <a:pt x="1055219" y="0"/>
                  </a:lnTo>
                  <a:cubicBezTo>
                    <a:pt x="1079286" y="0"/>
                    <a:pt x="1102367" y="9561"/>
                    <a:pt x="1119385" y="26579"/>
                  </a:cubicBezTo>
                  <a:cubicBezTo>
                    <a:pt x="1136403" y="43596"/>
                    <a:pt x="1145964" y="66678"/>
                    <a:pt x="1145964" y="90745"/>
                  </a:cubicBezTo>
                  <a:lnTo>
                    <a:pt x="1145964" y="707726"/>
                  </a:lnTo>
                  <a:cubicBezTo>
                    <a:pt x="1145964" y="731793"/>
                    <a:pt x="1136403" y="754874"/>
                    <a:pt x="1119385" y="771892"/>
                  </a:cubicBezTo>
                  <a:cubicBezTo>
                    <a:pt x="1102367" y="788910"/>
                    <a:pt x="1079286" y="798470"/>
                    <a:pt x="1055219" y="798470"/>
                  </a:cubicBezTo>
                  <a:lnTo>
                    <a:pt x="90745" y="798470"/>
                  </a:lnTo>
                  <a:cubicBezTo>
                    <a:pt x="66678" y="798470"/>
                    <a:pt x="43596" y="788910"/>
                    <a:pt x="26579" y="771892"/>
                  </a:cubicBezTo>
                  <a:cubicBezTo>
                    <a:pt x="9561" y="754874"/>
                    <a:pt x="0" y="731793"/>
                    <a:pt x="0" y="707726"/>
                  </a:cubicBezTo>
                  <a:lnTo>
                    <a:pt x="0" y="90745"/>
                  </a:lnTo>
                  <a:cubicBezTo>
                    <a:pt x="0" y="66678"/>
                    <a:pt x="9561" y="43596"/>
                    <a:pt x="26579" y="26579"/>
                  </a:cubicBezTo>
                  <a:cubicBezTo>
                    <a:pt x="43596" y="9561"/>
                    <a:pt x="66678" y="0"/>
                    <a:pt x="90745" y="0"/>
                  </a:cubicBezTo>
                  <a:close/>
                </a:path>
              </a:pathLst>
            </a:custGeom>
            <a:solidFill>
              <a:srgbClr val="FF5757"/>
            </a:solidFill>
            <a:ln w="28575" cap="rnd">
              <a:solidFill>
                <a:srgbClr val="FF5757"/>
              </a:solidFill>
              <a:prstDash val="solid"/>
              <a:round/>
            </a:ln>
          </p:spPr>
          <p:txBody>
            <a:bodyPr/>
            <a:lstStyle/>
            <a:p>
              <a:endParaRPr lang="pt-BR"/>
            </a:p>
          </p:txBody>
        </p:sp>
        <p:sp>
          <p:nvSpPr>
            <p:cNvPr id="12" name="TextBox 12"/>
            <p:cNvSpPr txBox="1"/>
            <p:nvPr/>
          </p:nvSpPr>
          <p:spPr>
            <a:xfrm>
              <a:off x="0" y="-57150"/>
              <a:ext cx="1145964" cy="855620"/>
            </a:xfrm>
            <a:prstGeom prst="rect">
              <a:avLst/>
            </a:prstGeom>
          </p:spPr>
          <p:txBody>
            <a:bodyPr lIns="50800" tIns="50800" rIns="50800" bIns="50800" rtlCol="0" anchor="ctr"/>
            <a:lstStyle/>
            <a:p>
              <a:pPr algn="ctr">
                <a:lnSpc>
                  <a:spcPts val="3500"/>
                </a:lnSpc>
              </a:pPr>
              <a:endParaRPr/>
            </a:p>
          </p:txBody>
        </p:sp>
      </p:grpSp>
      <p:sp>
        <p:nvSpPr>
          <p:cNvPr id="13" name="TextBox 13"/>
          <p:cNvSpPr txBox="1"/>
          <p:nvPr/>
        </p:nvSpPr>
        <p:spPr>
          <a:xfrm>
            <a:off x="5722363" y="1263407"/>
            <a:ext cx="6843273" cy="803413"/>
          </a:xfrm>
          <a:prstGeom prst="rect">
            <a:avLst/>
          </a:prstGeom>
        </p:spPr>
        <p:txBody>
          <a:bodyPr lIns="0" tIns="0" rIns="0" bIns="0" rtlCol="0" anchor="t">
            <a:spAutoFit/>
          </a:bodyPr>
          <a:lstStyle/>
          <a:p>
            <a:pPr marL="0" lvl="0" indent="0" algn="ctr">
              <a:lnSpc>
                <a:spcPts val="5964"/>
              </a:lnSpc>
              <a:spcBef>
                <a:spcPct val="0"/>
              </a:spcBef>
            </a:pPr>
            <a:r>
              <a:rPr lang="en-US" sz="5054" b="1" u="none" strike="noStrike" spc="500">
                <a:solidFill>
                  <a:srgbClr val="FF5757">
                    <a:alpha val="98824"/>
                  </a:srgbClr>
                </a:solidFill>
                <a:latin typeface="Poppins Bold"/>
                <a:ea typeface="Poppins Bold"/>
                <a:cs typeface="Poppins Bold"/>
                <a:sym typeface="Poppins Bold"/>
              </a:rPr>
              <a:t>COMPARAÇÃO </a:t>
            </a:r>
          </a:p>
        </p:txBody>
      </p:sp>
      <p:grpSp>
        <p:nvGrpSpPr>
          <p:cNvPr id="14" name="Group 14"/>
          <p:cNvGrpSpPr/>
          <p:nvPr/>
        </p:nvGrpSpPr>
        <p:grpSpPr>
          <a:xfrm>
            <a:off x="2158343" y="3051092"/>
            <a:ext cx="4351081" cy="4317582"/>
            <a:chOff x="0" y="0"/>
            <a:chExt cx="1145964" cy="1137141"/>
          </a:xfrm>
        </p:grpSpPr>
        <p:sp>
          <p:nvSpPr>
            <p:cNvPr id="15" name="Freeform 15"/>
            <p:cNvSpPr/>
            <p:nvPr/>
          </p:nvSpPr>
          <p:spPr>
            <a:xfrm>
              <a:off x="0" y="0"/>
              <a:ext cx="1145964" cy="1137141"/>
            </a:xfrm>
            <a:custGeom>
              <a:avLst/>
              <a:gdLst/>
              <a:ahLst/>
              <a:cxnLst/>
              <a:rect l="l" t="t" r="r" b="b"/>
              <a:pathLst>
                <a:path w="1145964" h="1137141">
                  <a:moveTo>
                    <a:pt x="90745" y="0"/>
                  </a:moveTo>
                  <a:lnTo>
                    <a:pt x="1055219" y="0"/>
                  </a:lnTo>
                  <a:cubicBezTo>
                    <a:pt x="1079286" y="0"/>
                    <a:pt x="1102367" y="9561"/>
                    <a:pt x="1119385" y="26579"/>
                  </a:cubicBezTo>
                  <a:cubicBezTo>
                    <a:pt x="1136403" y="43596"/>
                    <a:pt x="1145964" y="66678"/>
                    <a:pt x="1145964" y="90745"/>
                  </a:cubicBezTo>
                  <a:lnTo>
                    <a:pt x="1145964" y="1046396"/>
                  </a:lnTo>
                  <a:cubicBezTo>
                    <a:pt x="1145964" y="1070463"/>
                    <a:pt x="1136403" y="1093544"/>
                    <a:pt x="1119385" y="1110562"/>
                  </a:cubicBezTo>
                  <a:cubicBezTo>
                    <a:pt x="1102367" y="1127580"/>
                    <a:pt x="1079286" y="1137141"/>
                    <a:pt x="1055219" y="1137141"/>
                  </a:cubicBezTo>
                  <a:lnTo>
                    <a:pt x="90745" y="1137141"/>
                  </a:lnTo>
                  <a:cubicBezTo>
                    <a:pt x="66678" y="1137141"/>
                    <a:pt x="43596" y="1127580"/>
                    <a:pt x="26579" y="1110562"/>
                  </a:cubicBezTo>
                  <a:cubicBezTo>
                    <a:pt x="9561" y="1093544"/>
                    <a:pt x="0" y="1070463"/>
                    <a:pt x="0" y="1046396"/>
                  </a:cubicBezTo>
                  <a:lnTo>
                    <a:pt x="0" y="90745"/>
                  </a:lnTo>
                  <a:cubicBezTo>
                    <a:pt x="0" y="66678"/>
                    <a:pt x="9561" y="43596"/>
                    <a:pt x="26579" y="26579"/>
                  </a:cubicBezTo>
                  <a:cubicBezTo>
                    <a:pt x="43596" y="9561"/>
                    <a:pt x="66678" y="0"/>
                    <a:pt x="90745" y="0"/>
                  </a:cubicBezTo>
                  <a:close/>
                </a:path>
              </a:pathLst>
            </a:custGeom>
            <a:solidFill>
              <a:srgbClr val="FFFFFE"/>
            </a:solidFill>
            <a:ln w="28575" cap="rnd">
              <a:solidFill>
                <a:srgbClr val="AA1945"/>
              </a:solidFill>
              <a:prstDash val="solid"/>
              <a:round/>
            </a:ln>
          </p:spPr>
          <p:txBody>
            <a:bodyPr/>
            <a:lstStyle/>
            <a:p>
              <a:endParaRPr lang="pt-BR"/>
            </a:p>
          </p:txBody>
        </p:sp>
        <p:sp>
          <p:nvSpPr>
            <p:cNvPr id="16" name="TextBox 16"/>
            <p:cNvSpPr txBox="1"/>
            <p:nvPr/>
          </p:nvSpPr>
          <p:spPr>
            <a:xfrm>
              <a:off x="0" y="-57150"/>
              <a:ext cx="1145964" cy="1194291"/>
            </a:xfrm>
            <a:prstGeom prst="rect">
              <a:avLst/>
            </a:prstGeom>
          </p:spPr>
          <p:txBody>
            <a:bodyPr lIns="50800" tIns="50800" rIns="50800" bIns="50800" rtlCol="0" anchor="ctr"/>
            <a:lstStyle/>
            <a:p>
              <a:pPr algn="ctr">
                <a:lnSpc>
                  <a:spcPts val="3500"/>
                </a:lnSpc>
              </a:pPr>
              <a:endParaRPr/>
            </a:p>
          </p:txBody>
        </p:sp>
      </p:grpSp>
      <p:grpSp>
        <p:nvGrpSpPr>
          <p:cNvPr id="17" name="Group 17"/>
          <p:cNvGrpSpPr/>
          <p:nvPr/>
        </p:nvGrpSpPr>
        <p:grpSpPr>
          <a:xfrm>
            <a:off x="2158343" y="3051092"/>
            <a:ext cx="4351081" cy="828280"/>
            <a:chOff x="0" y="0"/>
            <a:chExt cx="1145964" cy="218148"/>
          </a:xfrm>
        </p:grpSpPr>
        <p:sp>
          <p:nvSpPr>
            <p:cNvPr id="18" name="Freeform 18"/>
            <p:cNvSpPr/>
            <p:nvPr/>
          </p:nvSpPr>
          <p:spPr>
            <a:xfrm>
              <a:off x="0" y="0"/>
              <a:ext cx="1145964" cy="218148"/>
            </a:xfrm>
            <a:custGeom>
              <a:avLst/>
              <a:gdLst/>
              <a:ahLst/>
              <a:cxnLst/>
              <a:rect l="l" t="t" r="r" b="b"/>
              <a:pathLst>
                <a:path w="1145964" h="218148">
                  <a:moveTo>
                    <a:pt x="90745" y="0"/>
                  </a:moveTo>
                  <a:lnTo>
                    <a:pt x="1055219" y="0"/>
                  </a:lnTo>
                  <a:cubicBezTo>
                    <a:pt x="1079286" y="0"/>
                    <a:pt x="1102367" y="9561"/>
                    <a:pt x="1119385" y="26579"/>
                  </a:cubicBezTo>
                  <a:cubicBezTo>
                    <a:pt x="1136403" y="43596"/>
                    <a:pt x="1145964" y="66678"/>
                    <a:pt x="1145964" y="90745"/>
                  </a:cubicBezTo>
                  <a:lnTo>
                    <a:pt x="1145964" y="127403"/>
                  </a:lnTo>
                  <a:cubicBezTo>
                    <a:pt x="1145964" y="177520"/>
                    <a:pt x="1105336" y="218148"/>
                    <a:pt x="1055219" y="218148"/>
                  </a:cubicBezTo>
                  <a:lnTo>
                    <a:pt x="90745" y="218148"/>
                  </a:lnTo>
                  <a:cubicBezTo>
                    <a:pt x="66678" y="218148"/>
                    <a:pt x="43596" y="208587"/>
                    <a:pt x="26579" y="191569"/>
                  </a:cubicBezTo>
                  <a:cubicBezTo>
                    <a:pt x="9561" y="174551"/>
                    <a:pt x="0" y="151470"/>
                    <a:pt x="0" y="127403"/>
                  </a:cubicBezTo>
                  <a:lnTo>
                    <a:pt x="0" y="90745"/>
                  </a:lnTo>
                  <a:cubicBezTo>
                    <a:pt x="0" y="66678"/>
                    <a:pt x="9561" y="43596"/>
                    <a:pt x="26579" y="26579"/>
                  </a:cubicBezTo>
                  <a:cubicBezTo>
                    <a:pt x="43596" y="9561"/>
                    <a:pt x="66678" y="0"/>
                    <a:pt x="90745" y="0"/>
                  </a:cubicBezTo>
                  <a:close/>
                </a:path>
              </a:pathLst>
            </a:custGeom>
            <a:solidFill>
              <a:srgbClr val="AA1945"/>
            </a:solidFill>
            <a:ln cap="rnd">
              <a:noFill/>
              <a:prstDash val="solid"/>
              <a:round/>
            </a:ln>
          </p:spPr>
          <p:txBody>
            <a:bodyPr/>
            <a:lstStyle/>
            <a:p>
              <a:endParaRPr lang="pt-BR"/>
            </a:p>
          </p:txBody>
        </p:sp>
        <p:sp>
          <p:nvSpPr>
            <p:cNvPr id="19" name="TextBox 19"/>
            <p:cNvSpPr txBox="1"/>
            <p:nvPr/>
          </p:nvSpPr>
          <p:spPr>
            <a:xfrm>
              <a:off x="0" y="-57150"/>
              <a:ext cx="1145964" cy="275298"/>
            </a:xfrm>
            <a:prstGeom prst="rect">
              <a:avLst/>
            </a:prstGeom>
          </p:spPr>
          <p:txBody>
            <a:bodyPr lIns="50800" tIns="50800" rIns="50800" bIns="50800" rtlCol="0" anchor="ctr"/>
            <a:lstStyle/>
            <a:p>
              <a:pPr algn="ctr">
                <a:lnSpc>
                  <a:spcPts val="3500"/>
                </a:lnSpc>
              </a:pPr>
              <a:endParaRPr/>
            </a:p>
          </p:txBody>
        </p:sp>
      </p:grpSp>
      <p:grpSp>
        <p:nvGrpSpPr>
          <p:cNvPr id="20" name="Group 20"/>
          <p:cNvGrpSpPr/>
          <p:nvPr/>
        </p:nvGrpSpPr>
        <p:grpSpPr>
          <a:xfrm>
            <a:off x="6968460" y="3051092"/>
            <a:ext cx="4351081" cy="4317582"/>
            <a:chOff x="0" y="0"/>
            <a:chExt cx="1145964" cy="1137141"/>
          </a:xfrm>
        </p:grpSpPr>
        <p:sp>
          <p:nvSpPr>
            <p:cNvPr id="21" name="Freeform 21"/>
            <p:cNvSpPr/>
            <p:nvPr/>
          </p:nvSpPr>
          <p:spPr>
            <a:xfrm>
              <a:off x="0" y="0"/>
              <a:ext cx="1145964" cy="1137141"/>
            </a:xfrm>
            <a:custGeom>
              <a:avLst/>
              <a:gdLst/>
              <a:ahLst/>
              <a:cxnLst/>
              <a:rect l="l" t="t" r="r" b="b"/>
              <a:pathLst>
                <a:path w="1145964" h="1137141">
                  <a:moveTo>
                    <a:pt x="90745" y="0"/>
                  </a:moveTo>
                  <a:lnTo>
                    <a:pt x="1055219" y="0"/>
                  </a:lnTo>
                  <a:cubicBezTo>
                    <a:pt x="1079286" y="0"/>
                    <a:pt x="1102367" y="9561"/>
                    <a:pt x="1119385" y="26579"/>
                  </a:cubicBezTo>
                  <a:cubicBezTo>
                    <a:pt x="1136403" y="43596"/>
                    <a:pt x="1145964" y="66678"/>
                    <a:pt x="1145964" y="90745"/>
                  </a:cubicBezTo>
                  <a:lnTo>
                    <a:pt x="1145964" y="1046396"/>
                  </a:lnTo>
                  <a:cubicBezTo>
                    <a:pt x="1145964" y="1070463"/>
                    <a:pt x="1136403" y="1093544"/>
                    <a:pt x="1119385" y="1110562"/>
                  </a:cubicBezTo>
                  <a:cubicBezTo>
                    <a:pt x="1102367" y="1127580"/>
                    <a:pt x="1079286" y="1137141"/>
                    <a:pt x="1055219" y="1137141"/>
                  </a:cubicBezTo>
                  <a:lnTo>
                    <a:pt x="90745" y="1137141"/>
                  </a:lnTo>
                  <a:cubicBezTo>
                    <a:pt x="66678" y="1137141"/>
                    <a:pt x="43596" y="1127580"/>
                    <a:pt x="26579" y="1110562"/>
                  </a:cubicBezTo>
                  <a:cubicBezTo>
                    <a:pt x="9561" y="1093544"/>
                    <a:pt x="0" y="1070463"/>
                    <a:pt x="0" y="1046396"/>
                  </a:cubicBezTo>
                  <a:lnTo>
                    <a:pt x="0" y="90745"/>
                  </a:lnTo>
                  <a:cubicBezTo>
                    <a:pt x="0" y="66678"/>
                    <a:pt x="9561" y="43596"/>
                    <a:pt x="26579" y="26579"/>
                  </a:cubicBezTo>
                  <a:cubicBezTo>
                    <a:pt x="43596" y="9561"/>
                    <a:pt x="66678" y="0"/>
                    <a:pt x="90745" y="0"/>
                  </a:cubicBezTo>
                  <a:close/>
                </a:path>
              </a:pathLst>
            </a:custGeom>
            <a:solidFill>
              <a:srgbClr val="FFFFFE"/>
            </a:solidFill>
            <a:ln w="28575" cap="rnd">
              <a:solidFill>
                <a:srgbClr val="EF3A5D"/>
              </a:solidFill>
              <a:prstDash val="solid"/>
              <a:round/>
            </a:ln>
          </p:spPr>
          <p:txBody>
            <a:bodyPr/>
            <a:lstStyle/>
            <a:p>
              <a:endParaRPr lang="pt-BR"/>
            </a:p>
          </p:txBody>
        </p:sp>
        <p:sp>
          <p:nvSpPr>
            <p:cNvPr id="22" name="TextBox 22"/>
            <p:cNvSpPr txBox="1"/>
            <p:nvPr/>
          </p:nvSpPr>
          <p:spPr>
            <a:xfrm>
              <a:off x="0" y="-57150"/>
              <a:ext cx="1145964" cy="1194291"/>
            </a:xfrm>
            <a:prstGeom prst="rect">
              <a:avLst/>
            </a:prstGeom>
          </p:spPr>
          <p:txBody>
            <a:bodyPr lIns="50800" tIns="50800" rIns="50800" bIns="50800" rtlCol="0" anchor="ctr"/>
            <a:lstStyle/>
            <a:p>
              <a:pPr algn="ctr">
                <a:lnSpc>
                  <a:spcPts val="3500"/>
                </a:lnSpc>
              </a:pPr>
              <a:endParaRPr/>
            </a:p>
          </p:txBody>
        </p:sp>
      </p:grpSp>
      <p:grpSp>
        <p:nvGrpSpPr>
          <p:cNvPr id="23" name="Group 23"/>
          <p:cNvGrpSpPr/>
          <p:nvPr/>
        </p:nvGrpSpPr>
        <p:grpSpPr>
          <a:xfrm>
            <a:off x="6968460" y="3051092"/>
            <a:ext cx="4351081" cy="828280"/>
            <a:chOff x="0" y="0"/>
            <a:chExt cx="1145964" cy="218148"/>
          </a:xfrm>
        </p:grpSpPr>
        <p:sp>
          <p:nvSpPr>
            <p:cNvPr id="24" name="Freeform 24"/>
            <p:cNvSpPr/>
            <p:nvPr/>
          </p:nvSpPr>
          <p:spPr>
            <a:xfrm>
              <a:off x="0" y="0"/>
              <a:ext cx="1145964" cy="218148"/>
            </a:xfrm>
            <a:custGeom>
              <a:avLst/>
              <a:gdLst/>
              <a:ahLst/>
              <a:cxnLst/>
              <a:rect l="l" t="t" r="r" b="b"/>
              <a:pathLst>
                <a:path w="1145964" h="218148">
                  <a:moveTo>
                    <a:pt x="90745" y="0"/>
                  </a:moveTo>
                  <a:lnTo>
                    <a:pt x="1055219" y="0"/>
                  </a:lnTo>
                  <a:cubicBezTo>
                    <a:pt x="1079286" y="0"/>
                    <a:pt x="1102367" y="9561"/>
                    <a:pt x="1119385" y="26579"/>
                  </a:cubicBezTo>
                  <a:cubicBezTo>
                    <a:pt x="1136403" y="43596"/>
                    <a:pt x="1145964" y="66678"/>
                    <a:pt x="1145964" y="90745"/>
                  </a:cubicBezTo>
                  <a:lnTo>
                    <a:pt x="1145964" y="127403"/>
                  </a:lnTo>
                  <a:cubicBezTo>
                    <a:pt x="1145964" y="177520"/>
                    <a:pt x="1105336" y="218148"/>
                    <a:pt x="1055219" y="218148"/>
                  </a:cubicBezTo>
                  <a:lnTo>
                    <a:pt x="90745" y="218148"/>
                  </a:lnTo>
                  <a:cubicBezTo>
                    <a:pt x="66678" y="218148"/>
                    <a:pt x="43596" y="208587"/>
                    <a:pt x="26579" y="191569"/>
                  </a:cubicBezTo>
                  <a:cubicBezTo>
                    <a:pt x="9561" y="174551"/>
                    <a:pt x="0" y="151470"/>
                    <a:pt x="0" y="127403"/>
                  </a:cubicBezTo>
                  <a:lnTo>
                    <a:pt x="0" y="90745"/>
                  </a:lnTo>
                  <a:cubicBezTo>
                    <a:pt x="0" y="66678"/>
                    <a:pt x="9561" y="43596"/>
                    <a:pt x="26579" y="26579"/>
                  </a:cubicBezTo>
                  <a:cubicBezTo>
                    <a:pt x="43596" y="9561"/>
                    <a:pt x="66678" y="0"/>
                    <a:pt x="90745" y="0"/>
                  </a:cubicBezTo>
                  <a:close/>
                </a:path>
              </a:pathLst>
            </a:custGeom>
            <a:solidFill>
              <a:srgbClr val="EF3A5D"/>
            </a:solidFill>
            <a:ln cap="rnd">
              <a:noFill/>
              <a:prstDash val="solid"/>
              <a:round/>
            </a:ln>
          </p:spPr>
          <p:txBody>
            <a:bodyPr/>
            <a:lstStyle/>
            <a:p>
              <a:endParaRPr lang="pt-BR"/>
            </a:p>
          </p:txBody>
        </p:sp>
        <p:sp>
          <p:nvSpPr>
            <p:cNvPr id="25" name="TextBox 25"/>
            <p:cNvSpPr txBox="1"/>
            <p:nvPr/>
          </p:nvSpPr>
          <p:spPr>
            <a:xfrm>
              <a:off x="0" y="-57150"/>
              <a:ext cx="1145964" cy="275298"/>
            </a:xfrm>
            <a:prstGeom prst="rect">
              <a:avLst/>
            </a:prstGeom>
          </p:spPr>
          <p:txBody>
            <a:bodyPr lIns="50800" tIns="50800" rIns="50800" bIns="50800" rtlCol="0" anchor="ctr"/>
            <a:lstStyle/>
            <a:p>
              <a:pPr algn="ctr">
                <a:lnSpc>
                  <a:spcPts val="3500"/>
                </a:lnSpc>
              </a:pPr>
              <a:endParaRPr/>
            </a:p>
          </p:txBody>
        </p:sp>
      </p:grpSp>
      <p:grpSp>
        <p:nvGrpSpPr>
          <p:cNvPr id="26" name="Group 26"/>
          <p:cNvGrpSpPr/>
          <p:nvPr/>
        </p:nvGrpSpPr>
        <p:grpSpPr>
          <a:xfrm>
            <a:off x="11778577" y="3051092"/>
            <a:ext cx="4351081" cy="4317582"/>
            <a:chOff x="0" y="0"/>
            <a:chExt cx="1145964" cy="1137141"/>
          </a:xfrm>
        </p:grpSpPr>
        <p:sp>
          <p:nvSpPr>
            <p:cNvPr id="27" name="Freeform 27"/>
            <p:cNvSpPr/>
            <p:nvPr/>
          </p:nvSpPr>
          <p:spPr>
            <a:xfrm>
              <a:off x="0" y="0"/>
              <a:ext cx="1145964" cy="1137141"/>
            </a:xfrm>
            <a:custGeom>
              <a:avLst/>
              <a:gdLst/>
              <a:ahLst/>
              <a:cxnLst/>
              <a:rect l="l" t="t" r="r" b="b"/>
              <a:pathLst>
                <a:path w="1145964" h="1137141">
                  <a:moveTo>
                    <a:pt x="90745" y="0"/>
                  </a:moveTo>
                  <a:lnTo>
                    <a:pt x="1055219" y="0"/>
                  </a:lnTo>
                  <a:cubicBezTo>
                    <a:pt x="1079286" y="0"/>
                    <a:pt x="1102367" y="9561"/>
                    <a:pt x="1119385" y="26579"/>
                  </a:cubicBezTo>
                  <a:cubicBezTo>
                    <a:pt x="1136403" y="43596"/>
                    <a:pt x="1145964" y="66678"/>
                    <a:pt x="1145964" y="90745"/>
                  </a:cubicBezTo>
                  <a:lnTo>
                    <a:pt x="1145964" y="1046396"/>
                  </a:lnTo>
                  <a:cubicBezTo>
                    <a:pt x="1145964" y="1070463"/>
                    <a:pt x="1136403" y="1093544"/>
                    <a:pt x="1119385" y="1110562"/>
                  </a:cubicBezTo>
                  <a:cubicBezTo>
                    <a:pt x="1102367" y="1127580"/>
                    <a:pt x="1079286" y="1137141"/>
                    <a:pt x="1055219" y="1137141"/>
                  </a:cubicBezTo>
                  <a:lnTo>
                    <a:pt x="90745" y="1137141"/>
                  </a:lnTo>
                  <a:cubicBezTo>
                    <a:pt x="66678" y="1137141"/>
                    <a:pt x="43596" y="1127580"/>
                    <a:pt x="26579" y="1110562"/>
                  </a:cubicBezTo>
                  <a:cubicBezTo>
                    <a:pt x="9561" y="1093544"/>
                    <a:pt x="0" y="1070463"/>
                    <a:pt x="0" y="1046396"/>
                  </a:cubicBezTo>
                  <a:lnTo>
                    <a:pt x="0" y="90745"/>
                  </a:lnTo>
                  <a:cubicBezTo>
                    <a:pt x="0" y="66678"/>
                    <a:pt x="9561" y="43596"/>
                    <a:pt x="26579" y="26579"/>
                  </a:cubicBezTo>
                  <a:cubicBezTo>
                    <a:pt x="43596" y="9561"/>
                    <a:pt x="66678" y="0"/>
                    <a:pt x="90745" y="0"/>
                  </a:cubicBezTo>
                  <a:close/>
                </a:path>
              </a:pathLst>
            </a:custGeom>
            <a:solidFill>
              <a:srgbClr val="FFFFFE"/>
            </a:solidFill>
            <a:ln w="28575" cap="rnd">
              <a:solidFill>
                <a:srgbClr val="FF5757"/>
              </a:solidFill>
              <a:prstDash val="solid"/>
              <a:round/>
            </a:ln>
          </p:spPr>
          <p:txBody>
            <a:bodyPr/>
            <a:lstStyle/>
            <a:p>
              <a:endParaRPr lang="pt-BR"/>
            </a:p>
          </p:txBody>
        </p:sp>
        <p:sp>
          <p:nvSpPr>
            <p:cNvPr id="28" name="TextBox 28"/>
            <p:cNvSpPr txBox="1"/>
            <p:nvPr/>
          </p:nvSpPr>
          <p:spPr>
            <a:xfrm>
              <a:off x="0" y="-57150"/>
              <a:ext cx="1145964" cy="1194291"/>
            </a:xfrm>
            <a:prstGeom prst="rect">
              <a:avLst/>
            </a:prstGeom>
          </p:spPr>
          <p:txBody>
            <a:bodyPr lIns="50800" tIns="50800" rIns="50800" bIns="50800" rtlCol="0" anchor="ctr"/>
            <a:lstStyle/>
            <a:p>
              <a:pPr algn="ctr">
                <a:lnSpc>
                  <a:spcPts val="3500"/>
                </a:lnSpc>
              </a:pPr>
              <a:endParaRPr/>
            </a:p>
          </p:txBody>
        </p:sp>
      </p:grpSp>
      <p:grpSp>
        <p:nvGrpSpPr>
          <p:cNvPr id="29" name="Group 29"/>
          <p:cNvGrpSpPr/>
          <p:nvPr/>
        </p:nvGrpSpPr>
        <p:grpSpPr>
          <a:xfrm>
            <a:off x="11778577" y="3051092"/>
            <a:ext cx="4351081" cy="828280"/>
            <a:chOff x="0" y="0"/>
            <a:chExt cx="1145964" cy="218148"/>
          </a:xfrm>
        </p:grpSpPr>
        <p:sp>
          <p:nvSpPr>
            <p:cNvPr id="30" name="Freeform 30"/>
            <p:cNvSpPr/>
            <p:nvPr/>
          </p:nvSpPr>
          <p:spPr>
            <a:xfrm>
              <a:off x="0" y="0"/>
              <a:ext cx="1145964" cy="218148"/>
            </a:xfrm>
            <a:custGeom>
              <a:avLst/>
              <a:gdLst/>
              <a:ahLst/>
              <a:cxnLst/>
              <a:rect l="l" t="t" r="r" b="b"/>
              <a:pathLst>
                <a:path w="1145964" h="218148">
                  <a:moveTo>
                    <a:pt x="90745" y="0"/>
                  </a:moveTo>
                  <a:lnTo>
                    <a:pt x="1055219" y="0"/>
                  </a:lnTo>
                  <a:cubicBezTo>
                    <a:pt x="1079286" y="0"/>
                    <a:pt x="1102367" y="9561"/>
                    <a:pt x="1119385" y="26579"/>
                  </a:cubicBezTo>
                  <a:cubicBezTo>
                    <a:pt x="1136403" y="43596"/>
                    <a:pt x="1145964" y="66678"/>
                    <a:pt x="1145964" y="90745"/>
                  </a:cubicBezTo>
                  <a:lnTo>
                    <a:pt x="1145964" y="127403"/>
                  </a:lnTo>
                  <a:cubicBezTo>
                    <a:pt x="1145964" y="177520"/>
                    <a:pt x="1105336" y="218148"/>
                    <a:pt x="1055219" y="218148"/>
                  </a:cubicBezTo>
                  <a:lnTo>
                    <a:pt x="90745" y="218148"/>
                  </a:lnTo>
                  <a:cubicBezTo>
                    <a:pt x="66678" y="218148"/>
                    <a:pt x="43596" y="208587"/>
                    <a:pt x="26579" y="191569"/>
                  </a:cubicBezTo>
                  <a:cubicBezTo>
                    <a:pt x="9561" y="174551"/>
                    <a:pt x="0" y="151470"/>
                    <a:pt x="0" y="127403"/>
                  </a:cubicBezTo>
                  <a:lnTo>
                    <a:pt x="0" y="90745"/>
                  </a:lnTo>
                  <a:cubicBezTo>
                    <a:pt x="0" y="66678"/>
                    <a:pt x="9561" y="43596"/>
                    <a:pt x="26579" y="26579"/>
                  </a:cubicBezTo>
                  <a:cubicBezTo>
                    <a:pt x="43596" y="9561"/>
                    <a:pt x="66678" y="0"/>
                    <a:pt x="90745" y="0"/>
                  </a:cubicBezTo>
                  <a:close/>
                </a:path>
              </a:pathLst>
            </a:custGeom>
            <a:solidFill>
              <a:srgbClr val="FF5757"/>
            </a:solidFill>
            <a:ln cap="rnd">
              <a:noFill/>
              <a:prstDash val="solid"/>
              <a:round/>
            </a:ln>
          </p:spPr>
          <p:txBody>
            <a:bodyPr/>
            <a:lstStyle/>
            <a:p>
              <a:endParaRPr lang="pt-BR"/>
            </a:p>
          </p:txBody>
        </p:sp>
        <p:sp>
          <p:nvSpPr>
            <p:cNvPr id="31" name="TextBox 31"/>
            <p:cNvSpPr txBox="1"/>
            <p:nvPr/>
          </p:nvSpPr>
          <p:spPr>
            <a:xfrm>
              <a:off x="0" y="-57150"/>
              <a:ext cx="1145964" cy="275298"/>
            </a:xfrm>
            <a:prstGeom prst="rect">
              <a:avLst/>
            </a:prstGeom>
          </p:spPr>
          <p:txBody>
            <a:bodyPr lIns="50800" tIns="50800" rIns="50800" bIns="50800" rtlCol="0" anchor="ctr"/>
            <a:lstStyle/>
            <a:p>
              <a:pPr algn="ctr">
                <a:lnSpc>
                  <a:spcPts val="3500"/>
                </a:lnSpc>
              </a:pPr>
              <a:endParaRPr/>
            </a:p>
          </p:txBody>
        </p:sp>
      </p:grpSp>
      <p:sp>
        <p:nvSpPr>
          <p:cNvPr id="32" name="TextBox 32"/>
          <p:cNvSpPr txBox="1"/>
          <p:nvPr/>
        </p:nvSpPr>
        <p:spPr>
          <a:xfrm>
            <a:off x="3615168" y="3168915"/>
            <a:ext cx="1437430" cy="516432"/>
          </a:xfrm>
          <a:prstGeom prst="rect">
            <a:avLst/>
          </a:prstGeom>
        </p:spPr>
        <p:txBody>
          <a:bodyPr lIns="0" tIns="0" rIns="0" bIns="0" rtlCol="0" anchor="t">
            <a:spAutoFit/>
          </a:bodyPr>
          <a:lstStyle/>
          <a:p>
            <a:pPr marL="0" lvl="0" indent="0" algn="ctr">
              <a:lnSpc>
                <a:spcPts val="4085"/>
              </a:lnSpc>
              <a:spcBef>
                <a:spcPct val="0"/>
              </a:spcBef>
            </a:pPr>
            <a:r>
              <a:rPr lang="en-US" sz="2918" b="1" spc="-145">
                <a:solidFill>
                  <a:srgbClr val="FFFFFF"/>
                </a:solidFill>
                <a:latin typeface="Poppins Bold"/>
                <a:ea typeface="Poppins Bold"/>
                <a:cs typeface="Poppins Bold"/>
                <a:sym typeface="Poppins Bold"/>
              </a:rPr>
              <a:t>ZIGBEE</a:t>
            </a:r>
          </a:p>
        </p:txBody>
      </p:sp>
      <p:sp>
        <p:nvSpPr>
          <p:cNvPr id="33" name="TextBox 33"/>
          <p:cNvSpPr txBox="1"/>
          <p:nvPr/>
        </p:nvSpPr>
        <p:spPr>
          <a:xfrm>
            <a:off x="8587997" y="3168915"/>
            <a:ext cx="1134917" cy="516432"/>
          </a:xfrm>
          <a:prstGeom prst="rect">
            <a:avLst/>
          </a:prstGeom>
        </p:spPr>
        <p:txBody>
          <a:bodyPr lIns="0" tIns="0" rIns="0" bIns="0" rtlCol="0" anchor="t">
            <a:spAutoFit/>
          </a:bodyPr>
          <a:lstStyle/>
          <a:p>
            <a:pPr marL="0" lvl="0" indent="0" algn="ctr">
              <a:lnSpc>
                <a:spcPts val="4085"/>
              </a:lnSpc>
              <a:spcBef>
                <a:spcPct val="0"/>
              </a:spcBef>
            </a:pPr>
            <a:r>
              <a:rPr lang="en-US" sz="2918" b="1" spc="-145">
                <a:solidFill>
                  <a:srgbClr val="FFFFFF"/>
                </a:solidFill>
                <a:latin typeface="Poppins Bold"/>
                <a:ea typeface="Poppins Bold"/>
                <a:cs typeface="Poppins Bold"/>
                <a:sym typeface="Poppins Bold"/>
              </a:rPr>
              <a:t>WI-FI</a:t>
            </a:r>
          </a:p>
        </p:txBody>
      </p:sp>
      <p:sp>
        <p:nvSpPr>
          <p:cNvPr id="34" name="TextBox 34"/>
          <p:cNvSpPr txBox="1"/>
          <p:nvPr/>
        </p:nvSpPr>
        <p:spPr>
          <a:xfrm>
            <a:off x="12937752" y="3168915"/>
            <a:ext cx="2042604" cy="516432"/>
          </a:xfrm>
          <a:prstGeom prst="rect">
            <a:avLst/>
          </a:prstGeom>
        </p:spPr>
        <p:txBody>
          <a:bodyPr lIns="0" tIns="0" rIns="0" bIns="0" rtlCol="0" anchor="t">
            <a:spAutoFit/>
          </a:bodyPr>
          <a:lstStyle/>
          <a:p>
            <a:pPr marL="0" lvl="0" indent="0" algn="ctr">
              <a:lnSpc>
                <a:spcPts val="4085"/>
              </a:lnSpc>
              <a:spcBef>
                <a:spcPct val="0"/>
              </a:spcBef>
            </a:pPr>
            <a:r>
              <a:rPr lang="en-US" sz="2918" b="1" u="none" strike="noStrike" spc="-145">
                <a:solidFill>
                  <a:srgbClr val="FFFFFF"/>
                </a:solidFill>
                <a:latin typeface="Poppins Bold"/>
                <a:ea typeface="Poppins Bold"/>
                <a:cs typeface="Poppins Bold"/>
                <a:sym typeface="Poppins Bold"/>
              </a:rPr>
              <a:t>BLUETOOTH</a:t>
            </a:r>
          </a:p>
        </p:txBody>
      </p:sp>
      <p:graphicFrame>
        <p:nvGraphicFramePr>
          <p:cNvPr id="35" name="Table 35"/>
          <p:cNvGraphicFramePr>
            <a:graphicFrameLocks noGrp="1"/>
          </p:cNvGraphicFramePr>
          <p:nvPr/>
        </p:nvGraphicFramePr>
        <p:xfrm>
          <a:off x="2312557" y="4397564"/>
          <a:ext cx="4042652" cy="2881541"/>
        </p:xfrm>
        <a:graphic>
          <a:graphicData uri="http://schemas.openxmlformats.org/drawingml/2006/table">
            <a:tbl>
              <a:tblPr/>
              <a:tblGrid>
                <a:gridCol w="4042652">
                  <a:extLst>
                    <a:ext uri="{9D8B030D-6E8A-4147-A177-3AD203B41FA5}">
                      <a16:colId xmlns:a16="http://schemas.microsoft.com/office/drawing/2014/main" val="20000"/>
                    </a:ext>
                  </a:extLst>
                </a:gridCol>
              </a:tblGrid>
              <a:tr h="1139412">
                <a:tc>
                  <a:txBody>
                    <a:bodyPr/>
                    <a:lstStyle/>
                    <a:p>
                      <a:pPr marL="0" lvl="0" indent="0" algn="ctr">
                        <a:lnSpc>
                          <a:spcPts val="2545"/>
                        </a:lnSpc>
                        <a:spcBef>
                          <a:spcPct val="0"/>
                        </a:spcBef>
                        <a:defRPr/>
                      </a:pPr>
                      <a:r>
                        <a:rPr lang="en-US" sz="1818" u="none" strike="noStrike" spc="-90">
                          <a:solidFill>
                            <a:srgbClr val="000000"/>
                          </a:solidFill>
                          <a:latin typeface="Poppins"/>
                          <a:ea typeface="Poppins"/>
                          <a:cs typeface="Poppins"/>
                          <a:sym typeface="Poppins"/>
                        </a:rPr>
                        <a:t>Consumo de energia:  Muito Baixo</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43803">
                <a:tc>
                  <a:txBody>
                    <a:bodyPr/>
                    <a:lstStyle/>
                    <a:p>
                      <a:pPr marL="0" lvl="0" indent="0" algn="ctr">
                        <a:lnSpc>
                          <a:spcPts val="2545"/>
                        </a:lnSpc>
                        <a:spcBef>
                          <a:spcPct val="0"/>
                        </a:spcBef>
                        <a:defRPr/>
                      </a:pPr>
                      <a:r>
                        <a:rPr lang="en-US" sz="1818" u="none" strike="noStrike" spc="-90">
                          <a:solidFill>
                            <a:srgbClr val="000000"/>
                          </a:solidFill>
                          <a:latin typeface="Poppins"/>
                          <a:ea typeface="Poppins"/>
                          <a:cs typeface="Poppins"/>
                          <a:sym typeface="Poppins"/>
                        </a:rPr>
                        <a:t>Alcance: Médio</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98326">
                <a:tc>
                  <a:txBody>
                    <a:bodyPr/>
                    <a:lstStyle/>
                    <a:p>
                      <a:pPr marL="0" lvl="0" indent="0" algn="ctr">
                        <a:lnSpc>
                          <a:spcPts val="2545"/>
                        </a:lnSpc>
                        <a:spcBef>
                          <a:spcPct val="0"/>
                        </a:spcBef>
                        <a:defRPr/>
                      </a:pPr>
                      <a:r>
                        <a:rPr lang="en-US" sz="1818" u="none" strike="noStrike" spc="-90">
                          <a:solidFill>
                            <a:srgbClr val="000000"/>
                          </a:solidFill>
                          <a:latin typeface="Poppins"/>
                          <a:ea typeface="Poppins"/>
                          <a:cs typeface="Poppins"/>
                          <a:sym typeface="Poppins"/>
                        </a:rPr>
                        <a:t>Velocidade: Baixa</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36" name="Table 36"/>
          <p:cNvGraphicFramePr>
            <a:graphicFrameLocks noGrp="1"/>
          </p:cNvGraphicFramePr>
          <p:nvPr/>
        </p:nvGraphicFramePr>
        <p:xfrm>
          <a:off x="7298216" y="4688131"/>
          <a:ext cx="3714478" cy="2486025"/>
        </p:xfrm>
        <a:graphic>
          <a:graphicData uri="http://schemas.openxmlformats.org/drawingml/2006/table">
            <a:tbl>
              <a:tblPr/>
              <a:tblGrid>
                <a:gridCol w="3714478">
                  <a:extLst>
                    <a:ext uri="{9D8B030D-6E8A-4147-A177-3AD203B41FA5}">
                      <a16:colId xmlns:a16="http://schemas.microsoft.com/office/drawing/2014/main" val="20000"/>
                    </a:ext>
                  </a:extLst>
                </a:gridCol>
              </a:tblGrid>
              <a:tr h="828675">
                <a:tc>
                  <a:txBody>
                    <a:bodyPr/>
                    <a:lstStyle/>
                    <a:p>
                      <a:pPr marL="0" lvl="0" indent="0" algn="ctr">
                        <a:lnSpc>
                          <a:spcPts val="2545"/>
                        </a:lnSpc>
                        <a:spcBef>
                          <a:spcPct val="0"/>
                        </a:spcBef>
                        <a:defRPr/>
                      </a:pPr>
                      <a:r>
                        <a:rPr lang="en-US" sz="1818" u="none" strike="noStrike" spc="-90">
                          <a:solidFill>
                            <a:srgbClr val="000000"/>
                          </a:solidFill>
                          <a:latin typeface="Poppins"/>
                          <a:ea typeface="Poppins"/>
                          <a:cs typeface="Poppins"/>
                          <a:sym typeface="Poppins"/>
                        </a:rPr>
                        <a:t>Consumo de energia:  Alto</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28675">
                <a:tc>
                  <a:txBody>
                    <a:bodyPr/>
                    <a:lstStyle/>
                    <a:p>
                      <a:pPr marL="0" lvl="0" indent="0" algn="ctr">
                        <a:lnSpc>
                          <a:spcPts val="2545"/>
                        </a:lnSpc>
                        <a:spcBef>
                          <a:spcPct val="0"/>
                        </a:spcBef>
                        <a:defRPr/>
                      </a:pPr>
                      <a:r>
                        <a:rPr lang="en-US" sz="1818" u="none" strike="noStrike" spc="-90">
                          <a:solidFill>
                            <a:srgbClr val="000000"/>
                          </a:solidFill>
                          <a:latin typeface="Poppins"/>
                          <a:ea typeface="Poppins"/>
                          <a:cs typeface="Poppins"/>
                          <a:sym typeface="Poppins"/>
                        </a:rPr>
                        <a:t>Alcance:  Alto</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8675">
                <a:tc>
                  <a:txBody>
                    <a:bodyPr/>
                    <a:lstStyle/>
                    <a:p>
                      <a:pPr marL="0" lvl="0" indent="0" algn="ctr">
                        <a:lnSpc>
                          <a:spcPts val="2545"/>
                        </a:lnSpc>
                        <a:spcBef>
                          <a:spcPct val="0"/>
                        </a:spcBef>
                        <a:defRPr/>
                      </a:pPr>
                      <a:r>
                        <a:rPr lang="en-US" sz="1818" u="none" strike="noStrike" spc="-90">
                          <a:solidFill>
                            <a:srgbClr val="000000"/>
                          </a:solidFill>
                          <a:latin typeface="Poppins"/>
                          <a:ea typeface="Poppins"/>
                          <a:cs typeface="Poppins"/>
                          <a:sym typeface="Poppins"/>
                        </a:rPr>
                        <a:t>Velocidade: Alta</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aphicFrame>
        <p:nvGraphicFramePr>
          <p:cNvPr id="37" name="Table 37"/>
          <p:cNvGraphicFramePr>
            <a:graphicFrameLocks noGrp="1"/>
          </p:cNvGraphicFramePr>
          <p:nvPr/>
        </p:nvGraphicFramePr>
        <p:xfrm>
          <a:off x="12108333" y="4595322"/>
          <a:ext cx="3691568" cy="2486025"/>
        </p:xfrm>
        <a:graphic>
          <a:graphicData uri="http://schemas.openxmlformats.org/drawingml/2006/table">
            <a:tbl>
              <a:tblPr/>
              <a:tblGrid>
                <a:gridCol w="3691568">
                  <a:extLst>
                    <a:ext uri="{9D8B030D-6E8A-4147-A177-3AD203B41FA5}">
                      <a16:colId xmlns:a16="http://schemas.microsoft.com/office/drawing/2014/main" val="20000"/>
                    </a:ext>
                  </a:extLst>
                </a:gridCol>
              </a:tblGrid>
              <a:tr h="828675">
                <a:tc>
                  <a:txBody>
                    <a:bodyPr/>
                    <a:lstStyle/>
                    <a:p>
                      <a:pPr marL="0" lvl="0" indent="0" algn="ctr">
                        <a:lnSpc>
                          <a:spcPts val="2545"/>
                        </a:lnSpc>
                        <a:spcBef>
                          <a:spcPct val="0"/>
                        </a:spcBef>
                        <a:defRPr/>
                      </a:pPr>
                      <a:r>
                        <a:rPr lang="en-US" sz="1818" u="none" strike="noStrike" spc="-90">
                          <a:solidFill>
                            <a:srgbClr val="000000"/>
                          </a:solidFill>
                          <a:latin typeface="Poppins"/>
                          <a:ea typeface="Poppins"/>
                          <a:cs typeface="Poppins"/>
                          <a:sym typeface="Poppins"/>
                        </a:rPr>
                        <a:t>Consumo de energia:  Baixo</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28675">
                <a:tc>
                  <a:txBody>
                    <a:bodyPr/>
                    <a:lstStyle/>
                    <a:p>
                      <a:pPr marL="0" lvl="0" indent="0" algn="ctr">
                        <a:lnSpc>
                          <a:spcPts val="2545"/>
                        </a:lnSpc>
                        <a:spcBef>
                          <a:spcPct val="0"/>
                        </a:spcBef>
                        <a:defRPr/>
                      </a:pPr>
                      <a:r>
                        <a:rPr lang="en-US" sz="1818" u="none" strike="noStrike" spc="-90">
                          <a:solidFill>
                            <a:srgbClr val="000000"/>
                          </a:solidFill>
                          <a:latin typeface="Poppins"/>
                          <a:ea typeface="Poppins"/>
                          <a:cs typeface="Poppins"/>
                          <a:sym typeface="Poppins"/>
                        </a:rPr>
                        <a:t>Alcance: Curto</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28675">
                <a:tc>
                  <a:txBody>
                    <a:bodyPr/>
                    <a:lstStyle/>
                    <a:p>
                      <a:pPr marL="0" lvl="0" indent="0" algn="ctr">
                        <a:lnSpc>
                          <a:spcPts val="2545"/>
                        </a:lnSpc>
                        <a:spcBef>
                          <a:spcPct val="0"/>
                        </a:spcBef>
                        <a:defRPr/>
                      </a:pPr>
                      <a:r>
                        <a:rPr lang="en-US" sz="1818" u="none" strike="noStrike" spc="-90">
                          <a:solidFill>
                            <a:srgbClr val="000000"/>
                          </a:solidFill>
                          <a:latin typeface="Poppins"/>
                          <a:ea typeface="Poppins"/>
                          <a:cs typeface="Poppins"/>
                          <a:sym typeface="Poppins"/>
                        </a:rPr>
                        <a:t>Velocidade: Média</a:t>
                      </a:r>
                      <a:endParaRPr lang="en-US" sz="1100"/>
                    </a:p>
                  </a:txBody>
                  <a:tcPr marL="190500" marR="190500" marT="190500" marB="19050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38" name="TextBox 38"/>
          <p:cNvSpPr txBox="1"/>
          <p:nvPr/>
        </p:nvSpPr>
        <p:spPr>
          <a:xfrm>
            <a:off x="2458470" y="7635373"/>
            <a:ext cx="3724351" cy="358317"/>
          </a:xfrm>
          <a:prstGeom prst="rect">
            <a:avLst/>
          </a:prstGeom>
        </p:spPr>
        <p:txBody>
          <a:bodyPr lIns="0" tIns="0" rIns="0" bIns="0" rtlCol="0" anchor="t">
            <a:spAutoFit/>
          </a:bodyPr>
          <a:lstStyle/>
          <a:p>
            <a:pPr marL="0" lvl="0" indent="0" algn="ctr">
              <a:lnSpc>
                <a:spcPts val="2825"/>
              </a:lnSpc>
              <a:spcBef>
                <a:spcPct val="0"/>
              </a:spcBef>
            </a:pPr>
            <a:r>
              <a:rPr lang="en-US" sz="2018" b="1" u="none" strike="noStrike" spc="-100">
                <a:solidFill>
                  <a:srgbClr val="FFFFFF"/>
                </a:solidFill>
                <a:latin typeface="Poppins Bold"/>
                <a:ea typeface="Poppins Bold"/>
                <a:cs typeface="Poppins Bold"/>
                <a:sym typeface="Poppins Bold"/>
              </a:rPr>
              <a:t>Iot, Automação</a:t>
            </a:r>
          </a:p>
        </p:txBody>
      </p:sp>
      <p:sp>
        <p:nvSpPr>
          <p:cNvPr id="39" name="TextBox 39"/>
          <p:cNvSpPr txBox="1"/>
          <p:nvPr/>
        </p:nvSpPr>
        <p:spPr>
          <a:xfrm>
            <a:off x="7281824" y="7635373"/>
            <a:ext cx="3724351" cy="358317"/>
          </a:xfrm>
          <a:prstGeom prst="rect">
            <a:avLst/>
          </a:prstGeom>
        </p:spPr>
        <p:txBody>
          <a:bodyPr lIns="0" tIns="0" rIns="0" bIns="0" rtlCol="0" anchor="t">
            <a:spAutoFit/>
          </a:bodyPr>
          <a:lstStyle/>
          <a:p>
            <a:pPr marL="0" lvl="0" indent="0" algn="ctr">
              <a:lnSpc>
                <a:spcPts val="2825"/>
              </a:lnSpc>
              <a:spcBef>
                <a:spcPct val="0"/>
              </a:spcBef>
            </a:pPr>
            <a:r>
              <a:rPr lang="en-US" sz="2018" b="1" u="none" strike="noStrike" spc="-100">
                <a:solidFill>
                  <a:srgbClr val="FFFFFF"/>
                </a:solidFill>
                <a:latin typeface="Poppins Bold"/>
                <a:ea typeface="Poppins Bold"/>
                <a:cs typeface="Poppins Bold"/>
                <a:sym typeface="Poppins Bold"/>
              </a:rPr>
              <a:t>Internet, Streamming</a:t>
            </a:r>
          </a:p>
        </p:txBody>
      </p:sp>
      <p:sp>
        <p:nvSpPr>
          <p:cNvPr id="40" name="TextBox 40"/>
          <p:cNvSpPr txBox="1"/>
          <p:nvPr/>
        </p:nvSpPr>
        <p:spPr>
          <a:xfrm>
            <a:off x="12075550" y="7635373"/>
            <a:ext cx="3724351" cy="358317"/>
          </a:xfrm>
          <a:prstGeom prst="rect">
            <a:avLst/>
          </a:prstGeom>
        </p:spPr>
        <p:txBody>
          <a:bodyPr lIns="0" tIns="0" rIns="0" bIns="0" rtlCol="0" anchor="t">
            <a:spAutoFit/>
          </a:bodyPr>
          <a:lstStyle/>
          <a:p>
            <a:pPr marL="0" lvl="0" indent="0" algn="ctr">
              <a:lnSpc>
                <a:spcPts val="2825"/>
              </a:lnSpc>
              <a:spcBef>
                <a:spcPct val="0"/>
              </a:spcBef>
            </a:pPr>
            <a:r>
              <a:rPr lang="en-US" sz="2018" b="1" u="none" strike="noStrike" spc="-100">
                <a:solidFill>
                  <a:srgbClr val="FFFFFF"/>
                </a:solidFill>
                <a:latin typeface="Poppins Bold"/>
                <a:ea typeface="Poppins Bold"/>
                <a:cs typeface="Poppins Bold"/>
                <a:sym typeface="Poppins Bold"/>
              </a:rPr>
              <a:t>Áudio, Gadgets</a:t>
            </a:r>
          </a:p>
        </p:txBody>
      </p:sp>
      <p:grpSp>
        <p:nvGrpSpPr>
          <p:cNvPr id="41" name="Group 41"/>
          <p:cNvGrpSpPr/>
          <p:nvPr/>
        </p:nvGrpSpPr>
        <p:grpSpPr>
          <a:xfrm>
            <a:off x="3912292" y="4200577"/>
            <a:ext cx="816708" cy="119957"/>
            <a:chOff x="0" y="0"/>
            <a:chExt cx="1088944" cy="159943"/>
          </a:xfrm>
        </p:grpSpPr>
        <p:sp>
          <p:nvSpPr>
            <p:cNvPr id="42" name="Freeform 42"/>
            <p:cNvSpPr/>
            <p:nvPr/>
          </p:nvSpPr>
          <p:spPr>
            <a:xfrm rot="-10800000">
              <a:off x="0" y="0"/>
              <a:ext cx="319886" cy="159943"/>
            </a:xfrm>
            <a:custGeom>
              <a:avLst/>
              <a:gdLst/>
              <a:ahLst/>
              <a:cxnLst/>
              <a:rect l="l" t="t" r="r" b="b"/>
              <a:pathLst>
                <a:path w="319886" h="159943">
                  <a:moveTo>
                    <a:pt x="0" y="0"/>
                  </a:moveTo>
                  <a:lnTo>
                    <a:pt x="319886" y="0"/>
                  </a:lnTo>
                  <a:lnTo>
                    <a:pt x="319886" y="159943"/>
                  </a:lnTo>
                  <a:lnTo>
                    <a:pt x="0" y="15994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pt-BR"/>
            </a:p>
          </p:txBody>
        </p:sp>
        <p:sp>
          <p:nvSpPr>
            <p:cNvPr id="43" name="Freeform 43"/>
            <p:cNvSpPr/>
            <p:nvPr/>
          </p:nvSpPr>
          <p:spPr>
            <a:xfrm rot="-10800000">
              <a:off x="256353" y="0"/>
              <a:ext cx="319886" cy="159943"/>
            </a:xfrm>
            <a:custGeom>
              <a:avLst/>
              <a:gdLst/>
              <a:ahLst/>
              <a:cxnLst/>
              <a:rect l="l" t="t" r="r" b="b"/>
              <a:pathLst>
                <a:path w="319886" h="159943">
                  <a:moveTo>
                    <a:pt x="0" y="0"/>
                  </a:moveTo>
                  <a:lnTo>
                    <a:pt x="319885" y="0"/>
                  </a:lnTo>
                  <a:lnTo>
                    <a:pt x="319885" y="159943"/>
                  </a:lnTo>
                  <a:lnTo>
                    <a:pt x="0" y="15994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pt-BR"/>
            </a:p>
          </p:txBody>
        </p:sp>
        <p:sp>
          <p:nvSpPr>
            <p:cNvPr id="44" name="Freeform 44"/>
            <p:cNvSpPr/>
            <p:nvPr/>
          </p:nvSpPr>
          <p:spPr>
            <a:xfrm rot="-10800000">
              <a:off x="512705" y="0"/>
              <a:ext cx="319886" cy="159943"/>
            </a:xfrm>
            <a:custGeom>
              <a:avLst/>
              <a:gdLst/>
              <a:ahLst/>
              <a:cxnLst/>
              <a:rect l="l" t="t" r="r" b="b"/>
              <a:pathLst>
                <a:path w="319886" h="159943">
                  <a:moveTo>
                    <a:pt x="0" y="0"/>
                  </a:moveTo>
                  <a:lnTo>
                    <a:pt x="319886" y="0"/>
                  </a:lnTo>
                  <a:lnTo>
                    <a:pt x="319886" y="159943"/>
                  </a:lnTo>
                  <a:lnTo>
                    <a:pt x="0" y="15994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pt-BR"/>
            </a:p>
          </p:txBody>
        </p:sp>
        <p:sp>
          <p:nvSpPr>
            <p:cNvPr id="45" name="Freeform 45"/>
            <p:cNvSpPr/>
            <p:nvPr/>
          </p:nvSpPr>
          <p:spPr>
            <a:xfrm rot="-10800000">
              <a:off x="769058" y="0"/>
              <a:ext cx="319886" cy="159943"/>
            </a:xfrm>
            <a:custGeom>
              <a:avLst/>
              <a:gdLst/>
              <a:ahLst/>
              <a:cxnLst/>
              <a:rect l="l" t="t" r="r" b="b"/>
              <a:pathLst>
                <a:path w="319886" h="159943">
                  <a:moveTo>
                    <a:pt x="0" y="0"/>
                  </a:moveTo>
                  <a:lnTo>
                    <a:pt x="319886" y="0"/>
                  </a:lnTo>
                  <a:lnTo>
                    <a:pt x="319886" y="159943"/>
                  </a:lnTo>
                  <a:lnTo>
                    <a:pt x="0" y="159943"/>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pt-BR"/>
            </a:p>
          </p:txBody>
        </p:sp>
      </p:grpSp>
      <p:grpSp>
        <p:nvGrpSpPr>
          <p:cNvPr id="46" name="Group 46"/>
          <p:cNvGrpSpPr/>
          <p:nvPr/>
        </p:nvGrpSpPr>
        <p:grpSpPr>
          <a:xfrm>
            <a:off x="8735646" y="4140599"/>
            <a:ext cx="816708" cy="119957"/>
            <a:chOff x="0" y="0"/>
            <a:chExt cx="1088944" cy="159943"/>
          </a:xfrm>
        </p:grpSpPr>
        <p:sp>
          <p:nvSpPr>
            <p:cNvPr id="47" name="Freeform 47"/>
            <p:cNvSpPr/>
            <p:nvPr/>
          </p:nvSpPr>
          <p:spPr>
            <a:xfrm rot="-10800000">
              <a:off x="0" y="0"/>
              <a:ext cx="319886" cy="159943"/>
            </a:xfrm>
            <a:custGeom>
              <a:avLst/>
              <a:gdLst/>
              <a:ahLst/>
              <a:cxnLst/>
              <a:rect l="l" t="t" r="r" b="b"/>
              <a:pathLst>
                <a:path w="319886" h="159943">
                  <a:moveTo>
                    <a:pt x="0" y="0"/>
                  </a:moveTo>
                  <a:lnTo>
                    <a:pt x="319886" y="0"/>
                  </a:lnTo>
                  <a:lnTo>
                    <a:pt x="319886" y="159943"/>
                  </a:lnTo>
                  <a:lnTo>
                    <a:pt x="0" y="159943"/>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pt-BR"/>
            </a:p>
          </p:txBody>
        </p:sp>
        <p:sp>
          <p:nvSpPr>
            <p:cNvPr id="48" name="Freeform 48"/>
            <p:cNvSpPr/>
            <p:nvPr/>
          </p:nvSpPr>
          <p:spPr>
            <a:xfrm rot="-10800000">
              <a:off x="256353" y="0"/>
              <a:ext cx="319886" cy="159943"/>
            </a:xfrm>
            <a:custGeom>
              <a:avLst/>
              <a:gdLst/>
              <a:ahLst/>
              <a:cxnLst/>
              <a:rect l="l" t="t" r="r" b="b"/>
              <a:pathLst>
                <a:path w="319886" h="159943">
                  <a:moveTo>
                    <a:pt x="0" y="0"/>
                  </a:moveTo>
                  <a:lnTo>
                    <a:pt x="319885" y="0"/>
                  </a:lnTo>
                  <a:lnTo>
                    <a:pt x="319885" y="159943"/>
                  </a:lnTo>
                  <a:lnTo>
                    <a:pt x="0" y="159943"/>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pt-BR"/>
            </a:p>
          </p:txBody>
        </p:sp>
        <p:sp>
          <p:nvSpPr>
            <p:cNvPr id="49" name="Freeform 49"/>
            <p:cNvSpPr/>
            <p:nvPr/>
          </p:nvSpPr>
          <p:spPr>
            <a:xfrm rot="-10800000">
              <a:off x="512705" y="0"/>
              <a:ext cx="319886" cy="159943"/>
            </a:xfrm>
            <a:custGeom>
              <a:avLst/>
              <a:gdLst/>
              <a:ahLst/>
              <a:cxnLst/>
              <a:rect l="l" t="t" r="r" b="b"/>
              <a:pathLst>
                <a:path w="319886" h="159943">
                  <a:moveTo>
                    <a:pt x="0" y="0"/>
                  </a:moveTo>
                  <a:lnTo>
                    <a:pt x="319886" y="0"/>
                  </a:lnTo>
                  <a:lnTo>
                    <a:pt x="319886" y="159943"/>
                  </a:lnTo>
                  <a:lnTo>
                    <a:pt x="0" y="159943"/>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pt-BR"/>
            </a:p>
          </p:txBody>
        </p:sp>
        <p:sp>
          <p:nvSpPr>
            <p:cNvPr id="50" name="Freeform 50"/>
            <p:cNvSpPr/>
            <p:nvPr/>
          </p:nvSpPr>
          <p:spPr>
            <a:xfrm rot="-10800000">
              <a:off x="769058" y="0"/>
              <a:ext cx="319886" cy="159943"/>
            </a:xfrm>
            <a:custGeom>
              <a:avLst/>
              <a:gdLst/>
              <a:ahLst/>
              <a:cxnLst/>
              <a:rect l="l" t="t" r="r" b="b"/>
              <a:pathLst>
                <a:path w="319886" h="159943">
                  <a:moveTo>
                    <a:pt x="0" y="0"/>
                  </a:moveTo>
                  <a:lnTo>
                    <a:pt x="319886" y="0"/>
                  </a:lnTo>
                  <a:lnTo>
                    <a:pt x="319886" y="159943"/>
                  </a:lnTo>
                  <a:lnTo>
                    <a:pt x="0" y="159943"/>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pt-BR"/>
            </a:p>
          </p:txBody>
        </p:sp>
      </p:grpSp>
      <p:grpSp>
        <p:nvGrpSpPr>
          <p:cNvPr id="51" name="Group 51"/>
          <p:cNvGrpSpPr/>
          <p:nvPr/>
        </p:nvGrpSpPr>
        <p:grpSpPr>
          <a:xfrm>
            <a:off x="13545763" y="4140599"/>
            <a:ext cx="816708" cy="119957"/>
            <a:chOff x="0" y="0"/>
            <a:chExt cx="1088944" cy="159943"/>
          </a:xfrm>
        </p:grpSpPr>
        <p:sp>
          <p:nvSpPr>
            <p:cNvPr id="52" name="Freeform 52"/>
            <p:cNvSpPr/>
            <p:nvPr/>
          </p:nvSpPr>
          <p:spPr>
            <a:xfrm rot="-10800000">
              <a:off x="0" y="0"/>
              <a:ext cx="319886" cy="159943"/>
            </a:xfrm>
            <a:custGeom>
              <a:avLst/>
              <a:gdLst/>
              <a:ahLst/>
              <a:cxnLst/>
              <a:rect l="l" t="t" r="r" b="b"/>
              <a:pathLst>
                <a:path w="319886" h="159943">
                  <a:moveTo>
                    <a:pt x="0" y="0"/>
                  </a:moveTo>
                  <a:lnTo>
                    <a:pt x="319886" y="0"/>
                  </a:lnTo>
                  <a:lnTo>
                    <a:pt x="319886" y="159943"/>
                  </a:lnTo>
                  <a:lnTo>
                    <a:pt x="0" y="15994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pt-BR"/>
            </a:p>
          </p:txBody>
        </p:sp>
        <p:sp>
          <p:nvSpPr>
            <p:cNvPr id="53" name="Freeform 53"/>
            <p:cNvSpPr/>
            <p:nvPr/>
          </p:nvSpPr>
          <p:spPr>
            <a:xfrm rot="-10800000">
              <a:off x="256353" y="0"/>
              <a:ext cx="319886" cy="159943"/>
            </a:xfrm>
            <a:custGeom>
              <a:avLst/>
              <a:gdLst/>
              <a:ahLst/>
              <a:cxnLst/>
              <a:rect l="l" t="t" r="r" b="b"/>
              <a:pathLst>
                <a:path w="319886" h="159943">
                  <a:moveTo>
                    <a:pt x="0" y="0"/>
                  </a:moveTo>
                  <a:lnTo>
                    <a:pt x="319885" y="0"/>
                  </a:lnTo>
                  <a:lnTo>
                    <a:pt x="319885" y="159943"/>
                  </a:lnTo>
                  <a:lnTo>
                    <a:pt x="0" y="15994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pt-BR"/>
            </a:p>
          </p:txBody>
        </p:sp>
        <p:sp>
          <p:nvSpPr>
            <p:cNvPr id="54" name="Freeform 54"/>
            <p:cNvSpPr/>
            <p:nvPr/>
          </p:nvSpPr>
          <p:spPr>
            <a:xfrm rot="-10800000">
              <a:off x="512705" y="0"/>
              <a:ext cx="319886" cy="159943"/>
            </a:xfrm>
            <a:custGeom>
              <a:avLst/>
              <a:gdLst/>
              <a:ahLst/>
              <a:cxnLst/>
              <a:rect l="l" t="t" r="r" b="b"/>
              <a:pathLst>
                <a:path w="319886" h="159943">
                  <a:moveTo>
                    <a:pt x="0" y="0"/>
                  </a:moveTo>
                  <a:lnTo>
                    <a:pt x="319886" y="0"/>
                  </a:lnTo>
                  <a:lnTo>
                    <a:pt x="319886" y="159943"/>
                  </a:lnTo>
                  <a:lnTo>
                    <a:pt x="0" y="15994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pt-BR"/>
            </a:p>
          </p:txBody>
        </p:sp>
        <p:sp>
          <p:nvSpPr>
            <p:cNvPr id="55" name="Freeform 55"/>
            <p:cNvSpPr/>
            <p:nvPr/>
          </p:nvSpPr>
          <p:spPr>
            <a:xfrm rot="-10800000">
              <a:off x="769058" y="0"/>
              <a:ext cx="319886" cy="159943"/>
            </a:xfrm>
            <a:custGeom>
              <a:avLst/>
              <a:gdLst/>
              <a:ahLst/>
              <a:cxnLst/>
              <a:rect l="l" t="t" r="r" b="b"/>
              <a:pathLst>
                <a:path w="319886" h="159943">
                  <a:moveTo>
                    <a:pt x="0" y="0"/>
                  </a:moveTo>
                  <a:lnTo>
                    <a:pt x="319886" y="0"/>
                  </a:lnTo>
                  <a:lnTo>
                    <a:pt x="319886" y="159943"/>
                  </a:lnTo>
                  <a:lnTo>
                    <a:pt x="0" y="159943"/>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pt-BR"/>
            </a:p>
          </p:txBody>
        </p:sp>
      </p:grpSp>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75575" y="4183516"/>
            <a:ext cx="2215908" cy="2215908"/>
            <a:chOff x="0" y="0"/>
            <a:chExt cx="6350000" cy="6350000"/>
          </a:xfrm>
        </p:grpSpPr>
        <p:sp>
          <p:nvSpPr>
            <p:cNvPr id="3" name="Freeform 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E"/>
            </a:solidFill>
          </p:spPr>
          <p:txBody>
            <a:bodyPr/>
            <a:lstStyle/>
            <a:p>
              <a:endParaRPr lang="pt-BR"/>
            </a:p>
          </p:txBody>
        </p:sp>
      </p:grpSp>
      <p:grpSp>
        <p:nvGrpSpPr>
          <p:cNvPr id="4" name="Group 4"/>
          <p:cNvGrpSpPr/>
          <p:nvPr/>
        </p:nvGrpSpPr>
        <p:grpSpPr>
          <a:xfrm>
            <a:off x="15287378" y="4183516"/>
            <a:ext cx="2215908" cy="221590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E"/>
            </a:solidFill>
          </p:spPr>
          <p:txBody>
            <a:bodyPr/>
            <a:lstStyle/>
            <a:p>
              <a:endParaRPr lang="pt-BR"/>
            </a:p>
          </p:txBody>
        </p:sp>
      </p:grpSp>
      <p:grpSp>
        <p:nvGrpSpPr>
          <p:cNvPr id="6" name="Group 6"/>
          <p:cNvGrpSpPr/>
          <p:nvPr/>
        </p:nvGrpSpPr>
        <p:grpSpPr>
          <a:xfrm>
            <a:off x="10518187" y="4182448"/>
            <a:ext cx="2215908" cy="2215908"/>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E"/>
            </a:solidFill>
          </p:spPr>
          <p:txBody>
            <a:bodyPr/>
            <a:lstStyle/>
            <a:p>
              <a:endParaRPr lang="pt-BR"/>
            </a:p>
          </p:txBody>
        </p:sp>
      </p:grpSp>
      <p:grpSp>
        <p:nvGrpSpPr>
          <p:cNvPr id="8" name="Group 8"/>
          <p:cNvGrpSpPr/>
          <p:nvPr/>
        </p:nvGrpSpPr>
        <p:grpSpPr>
          <a:xfrm>
            <a:off x="5954904" y="4183516"/>
            <a:ext cx="2215908" cy="2215908"/>
            <a:chOff x="0" y="0"/>
            <a:chExt cx="6350000" cy="6350000"/>
          </a:xfrm>
        </p:grpSpPr>
        <p:sp>
          <p:nvSpPr>
            <p:cNvPr id="9" name="Freeform 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E"/>
            </a:solidFill>
          </p:spPr>
          <p:txBody>
            <a:bodyPr/>
            <a:lstStyle/>
            <a:p>
              <a:endParaRPr lang="pt-BR"/>
            </a:p>
          </p:txBody>
        </p:sp>
      </p:grpSp>
      <p:sp>
        <p:nvSpPr>
          <p:cNvPr id="10" name="Freeform 10"/>
          <p:cNvSpPr/>
          <p:nvPr/>
        </p:nvSpPr>
        <p:spPr>
          <a:xfrm>
            <a:off x="2152336" y="4850680"/>
            <a:ext cx="662386" cy="1169776"/>
          </a:xfrm>
          <a:custGeom>
            <a:avLst/>
            <a:gdLst/>
            <a:ahLst/>
            <a:cxnLst/>
            <a:rect l="l" t="t" r="r" b="b"/>
            <a:pathLst>
              <a:path w="662386" h="1169776">
                <a:moveTo>
                  <a:pt x="0" y="0"/>
                </a:moveTo>
                <a:lnTo>
                  <a:pt x="662386" y="0"/>
                </a:lnTo>
                <a:lnTo>
                  <a:pt x="662386" y="1169776"/>
                </a:lnTo>
                <a:lnTo>
                  <a:pt x="0" y="116977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1" name="Freeform 11"/>
          <p:cNvSpPr/>
          <p:nvPr/>
        </p:nvSpPr>
        <p:spPr>
          <a:xfrm>
            <a:off x="6330848" y="4695519"/>
            <a:ext cx="1522917" cy="1324938"/>
          </a:xfrm>
          <a:custGeom>
            <a:avLst/>
            <a:gdLst/>
            <a:ahLst/>
            <a:cxnLst/>
            <a:rect l="l" t="t" r="r" b="b"/>
            <a:pathLst>
              <a:path w="1522917" h="1324938">
                <a:moveTo>
                  <a:pt x="0" y="0"/>
                </a:moveTo>
                <a:lnTo>
                  <a:pt x="1522917" y="0"/>
                </a:lnTo>
                <a:lnTo>
                  <a:pt x="1522917" y="1324937"/>
                </a:lnTo>
                <a:lnTo>
                  <a:pt x="0" y="132493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pt-BR"/>
          </a:p>
        </p:txBody>
      </p:sp>
      <p:sp>
        <p:nvSpPr>
          <p:cNvPr id="12" name="Freeform 12"/>
          <p:cNvSpPr/>
          <p:nvPr/>
        </p:nvSpPr>
        <p:spPr>
          <a:xfrm>
            <a:off x="15552383" y="4696586"/>
            <a:ext cx="1685899" cy="1279176"/>
          </a:xfrm>
          <a:custGeom>
            <a:avLst/>
            <a:gdLst/>
            <a:ahLst/>
            <a:cxnLst/>
            <a:rect l="l" t="t" r="r" b="b"/>
            <a:pathLst>
              <a:path w="1685899" h="1279176">
                <a:moveTo>
                  <a:pt x="0" y="0"/>
                </a:moveTo>
                <a:lnTo>
                  <a:pt x="1685899" y="0"/>
                </a:lnTo>
                <a:lnTo>
                  <a:pt x="1685899" y="1279176"/>
                </a:lnTo>
                <a:lnTo>
                  <a:pt x="0" y="1279176"/>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pt-BR"/>
          </a:p>
        </p:txBody>
      </p:sp>
      <p:sp>
        <p:nvSpPr>
          <p:cNvPr id="13" name="Freeform 13"/>
          <p:cNvSpPr/>
          <p:nvPr/>
        </p:nvSpPr>
        <p:spPr>
          <a:xfrm>
            <a:off x="10939307" y="4604636"/>
            <a:ext cx="1373668" cy="1373668"/>
          </a:xfrm>
          <a:custGeom>
            <a:avLst/>
            <a:gdLst/>
            <a:ahLst/>
            <a:cxnLst/>
            <a:rect l="l" t="t" r="r" b="b"/>
            <a:pathLst>
              <a:path w="1373668" h="1373668">
                <a:moveTo>
                  <a:pt x="0" y="0"/>
                </a:moveTo>
                <a:lnTo>
                  <a:pt x="1373668" y="0"/>
                </a:lnTo>
                <a:lnTo>
                  <a:pt x="1373668" y="1373668"/>
                </a:lnTo>
                <a:lnTo>
                  <a:pt x="0" y="1373668"/>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pt-BR"/>
          </a:p>
        </p:txBody>
      </p:sp>
      <p:sp>
        <p:nvSpPr>
          <p:cNvPr id="14" name="TextBox 14"/>
          <p:cNvSpPr txBox="1"/>
          <p:nvPr/>
        </p:nvSpPr>
        <p:spPr>
          <a:xfrm>
            <a:off x="15079538" y="6645337"/>
            <a:ext cx="2631589" cy="765441"/>
          </a:xfrm>
          <a:prstGeom prst="rect">
            <a:avLst/>
          </a:prstGeom>
        </p:spPr>
        <p:txBody>
          <a:bodyPr lIns="0" tIns="0" rIns="0" bIns="0" rtlCol="0" anchor="t">
            <a:spAutoFit/>
          </a:bodyPr>
          <a:lstStyle/>
          <a:p>
            <a:pPr marL="0" lvl="0" indent="0" algn="ctr">
              <a:lnSpc>
                <a:spcPts val="2938"/>
              </a:lnSpc>
              <a:spcBef>
                <a:spcPct val="0"/>
              </a:spcBef>
            </a:pPr>
            <a:r>
              <a:rPr lang="en-US" sz="2671" b="1" u="none" strike="noStrike">
                <a:latin typeface="Poppins Bold"/>
                <a:ea typeface="Poppins Bold"/>
                <a:cs typeface="Poppins Bold"/>
                <a:sym typeface="Poppins Bold"/>
              </a:rPr>
              <a:t>Libera a rede Wi-Fi</a:t>
            </a:r>
          </a:p>
        </p:txBody>
      </p:sp>
      <p:sp>
        <p:nvSpPr>
          <p:cNvPr id="15" name="TextBox 15"/>
          <p:cNvSpPr txBox="1"/>
          <p:nvPr/>
        </p:nvSpPr>
        <p:spPr>
          <a:xfrm>
            <a:off x="5830049" y="1230736"/>
            <a:ext cx="6627903" cy="1064394"/>
          </a:xfrm>
          <a:prstGeom prst="rect">
            <a:avLst/>
          </a:prstGeom>
        </p:spPr>
        <p:txBody>
          <a:bodyPr lIns="0" tIns="0" rIns="0" bIns="0" rtlCol="0" anchor="t">
            <a:spAutoFit/>
          </a:bodyPr>
          <a:lstStyle/>
          <a:p>
            <a:pPr marL="0" lvl="0" indent="0" algn="ctr">
              <a:lnSpc>
                <a:spcPts val="8259"/>
              </a:lnSpc>
              <a:spcBef>
                <a:spcPct val="0"/>
              </a:spcBef>
            </a:pPr>
            <a:r>
              <a:rPr lang="en-US" sz="6999" b="1" u="none" strike="noStrike" spc="692">
                <a:latin typeface="Poppins Bold"/>
                <a:ea typeface="Poppins Bold"/>
                <a:cs typeface="Poppins Bold"/>
                <a:sym typeface="Poppins Bold"/>
              </a:rPr>
              <a:t>VANTAGENS</a:t>
            </a:r>
          </a:p>
        </p:txBody>
      </p:sp>
      <p:sp>
        <p:nvSpPr>
          <p:cNvPr id="16" name="TextBox 16"/>
          <p:cNvSpPr txBox="1"/>
          <p:nvPr/>
        </p:nvSpPr>
        <p:spPr>
          <a:xfrm>
            <a:off x="576873" y="6621741"/>
            <a:ext cx="3813312" cy="756614"/>
          </a:xfrm>
          <a:prstGeom prst="rect">
            <a:avLst/>
          </a:prstGeom>
        </p:spPr>
        <p:txBody>
          <a:bodyPr lIns="0" tIns="0" rIns="0" bIns="0" rtlCol="0" anchor="t">
            <a:spAutoFit/>
          </a:bodyPr>
          <a:lstStyle/>
          <a:p>
            <a:pPr algn="ctr">
              <a:lnSpc>
                <a:spcPts val="2938"/>
              </a:lnSpc>
            </a:pPr>
            <a:r>
              <a:rPr lang="en-US" sz="2671" b="1">
                <a:latin typeface="Poppins Bold"/>
                <a:ea typeface="Poppins Bold"/>
                <a:cs typeface="Poppins Bold"/>
                <a:sym typeface="Poppins Bold"/>
              </a:rPr>
              <a:t>Baixo consumo de energia</a:t>
            </a:r>
          </a:p>
        </p:txBody>
      </p:sp>
      <p:sp>
        <p:nvSpPr>
          <p:cNvPr id="17" name="TextBox 17"/>
          <p:cNvSpPr txBox="1"/>
          <p:nvPr/>
        </p:nvSpPr>
        <p:spPr>
          <a:xfrm>
            <a:off x="10125297" y="6829528"/>
            <a:ext cx="3001688" cy="374846"/>
          </a:xfrm>
          <a:prstGeom prst="rect">
            <a:avLst/>
          </a:prstGeom>
        </p:spPr>
        <p:txBody>
          <a:bodyPr lIns="0" tIns="0" rIns="0" bIns="0" rtlCol="0" anchor="t">
            <a:spAutoFit/>
          </a:bodyPr>
          <a:lstStyle/>
          <a:p>
            <a:pPr marL="0" lvl="0" indent="0" algn="ctr">
              <a:lnSpc>
                <a:spcPts val="2938"/>
              </a:lnSpc>
              <a:spcBef>
                <a:spcPct val="0"/>
              </a:spcBef>
            </a:pPr>
            <a:r>
              <a:rPr lang="en-US" sz="2671" b="1" u="none" strike="noStrike">
                <a:latin typeface="Poppins Bold"/>
                <a:ea typeface="Poppins Bold"/>
                <a:cs typeface="Poppins Bold"/>
                <a:sym typeface="Poppins Bold"/>
              </a:rPr>
              <a:t>Custo-benefício</a:t>
            </a:r>
          </a:p>
        </p:txBody>
      </p:sp>
      <p:sp>
        <p:nvSpPr>
          <p:cNvPr id="18" name="TextBox 18"/>
          <p:cNvSpPr txBox="1"/>
          <p:nvPr/>
        </p:nvSpPr>
        <p:spPr>
          <a:xfrm>
            <a:off x="5750742" y="6644269"/>
            <a:ext cx="2624234" cy="765441"/>
          </a:xfrm>
          <a:prstGeom prst="rect">
            <a:avLst/>
          </a:prstGeom>
        </p:spPr>
        <p:txBody>
          <a:bodyPr lIns="0" tIns="0" rIns="0" bIns="0" rtlCol="0" anchor="t">
            <a:spAutoFit/>
          </a:bodyPr>
          <a:lstStyle/>
          <a:p>
            <a:pPr marL="0" lvl="0" indent="0" algn="ctr">
              <a:lnSpc>
                <a:spcPts val="2938"/>
              </a:lnSpc>
              <a:spcBef>
                <a:spcPct val="0"/>
              </a:spcBef>
            </a:pPr>
            <a:r>
              <a:rPr lang="en-US" sz="2671" b="1" u="none" strike="noStrike">
                <a:latin typeface="Poppins Bold"/>
                <a:ea typeface="Poppins Bold"/>
                <a:cs typeface="Poppins Bold"/>
                <a:sym typeface="Poppins Bold"/>
              </a:rPr>
              <a:t>Fácil instalação</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2077" y="662561"/>
            <a:ext cx="1660777" cy="1469400"/>
            <a:chOff x="0" y="0"/>
            <a:chExt cx="437406" cy="387002"/>
          </a:xfrm>
        </p:grpSpPr>
        <p:sp>
          <p:nvSpPr>
            <p:cNvPr id="3" name="Freeform 3"/>
            <p:cNvSpPr/>
            <p:nvPr/>
          </p:nvSpPr>
          <p:spPr>
            <a:xfrm>
              <a:off x="0" y="0"/>
              <a:ext cx="437406" cy="387002"/>
            </a:xfrm>
            <a:custGeom>
              <a:avLst/>
              <a:gdLst/>
              <a:ahLst/>
              <a:cxnLst/>
              <a:rect l="l" t="t" r="r" b="b"/>
              <a:pathLst>
                <a:path w="437406" h="387002">
                  <a:moveTo>
                    <a:pt x="0" y="0"/>
                  </a:moveTo>
                  <a:lnTo>
                    <a:pt x="437406" y="0"/>
                  </a:lnTo>
                  <a:lnTo>
                    <a:pt x="437406" y="387002"/>
                  </a:lnTo>
                  <a:lnTo>
                    <a:pt x="0" y="387002"/>
                  </a:lnTo>
                  <a:close/>
                </a:path>
              </a:pathLst>
            </a:custGeom>
            <a:solidFill>
              <a:srgbClr val="0CC0DF"/>
            </a:solidFill>
          </p:spPr>
          <p:txBody>
            <a:bodyPr/>
            <a:lstStyle/>
            <a:p>
              <a:endParaRPr lang="pt-BR"/>
            </a:p>
          </p:txBody>
        </p:sp>
        <p:sp>
          <p:nvSpPr>
            <p:cNvPr id="4" name="TextBox 4"/>
            <p:cNvSpPr txBox="1"/>
            <p:nvPr/>
          </p:nvSpPr>
          <p:spPr>
            <a:xfrm>
              <a:off x="0" y="-47625"/>
              <a:ext cx="437406"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299271" y="9621587"/>
            <a:ext cx="1660777" cy="1469400"/>
            <a:chOff x="0" y="0"/>
            <a:chExt cx="437406" cy="387002"/>
          </a:xfrm>
        </p:grpSpPr>
        <p:sp>
          <p:nvSpPr>
            <p:cNvPr id="6" name="Freeform 6"/>
            <p:cNvSpPr/>
            <p:nvPr/>
          </p:nvSpPr>
          <p:spPr>
            <a:xfrm>
              <a:off x="0" y="0"/>
              <a:ext cx="437406" cy="387002"/>
            </a:xfrm>
            <a:custGeom>
              <a:avLst/>
              <a:gdLst/>
              <a:ahLst/>
              <a:cxnLst/>
              <a:rect l="l" t="t" r="r" b="b"/>
              <a:pathLst>
                <a:path w="437406" h="387002">
                  <a:moveTo>
                    <a:pt x="0" y="0"/>
                  </a:moveTo>
                  <a:lnTo>
                    <a:pt x="437406" y="0"/>
                  </a:lnTo>
                  <a:lnTo>
                    <a:pt x="437406" y="387002"/>
                  </a:lnTo>
                  <a:lnTo>
                    <a:pt x="0" y="387002"/>
                  </a:lnTo>
                  <a:close/>
                </a:path>
              </a:pathLst>
            </a:custGeom>
            <a:solidFill>
              <a:srgbClr val="0CC0DF"/>
            </a:solidFill>
          </p:spPr>
          <p:txBody>
            <a:bodyPr/>
            <a:lstStyle/>
            <a:p>
              <a:endParaRPr lang="pt-BR"/>
            </a:p>
          </p:txBody>
        </p:sp>
        <p:sp>
          <p:nvSpPr>
            <p:cNvPr id="7" name="TextBox 7"/>
            <p:cNvSpPr txBox="1"/>
            <p:nvPr/>
          </p:nvSpPr>
          <p:spPr>
            <a:xfrm>
              <a:off x="0" y="-47625"/>
              <a:ext cx="437406"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13241" y="662561"/>
            <a:ext cx="489701" cy="1469400"/>
            <a:chOff x="0" y="0"/>
            <a:chExt cx="128975" cy="387002"/>
          </a:xfrm>
        </p:grpSpPr>
        <p:sp>
          <p:nvSpPr>
            <p:cNvPr id="9" name="Freeform 9"/>
            <p:cNvSpPr/>
            <p:nvPr/>
          </p:nvSpPr>
          <p:spPr>
            <a:xfrm>
              <a:off x="0" y="0"/>
              <a:ext cx="128975" cy="387002"/>
            </a:xfrm>
            <a:custGeom>
              <a:avLst/>
              <a:gdLst/>
              <a:ahLst/>
              <a:cxnLst/>
              <a:rect l="l" t="t" r="r" b="b"/>
              <a:pathLst>
                <a:path w="128975" h="387002">
                  <a:moveTo>
                    <a:pt x="0" y="0"/>
                  </a:moveTo>
                  <a:lnTo>
                    <a:pt x="128975" y="0"/>
                  </a:lnTo>
                  <a:lnTo>
                    <a:pt x="128975" y="387002"/>
                  </a:lnTo>
                  <a:lnTo>
                    <a:pt x="0" y="387002"/>
                  </a:lnTo>
                  <a:close/>
                </a:path>
              </a:pathLst>
            </a:custGeom>
            <a:solidFill>
              <a:srgbClr val="006DAC"/>
            </a:solidFill>
          </p:spPr>
          <p:txBody>
            <a:bodyPr/>
            <a:lstStyle/>
            <a:p>
              <a:endParaRPr lang="pt-BR"/>
            </a:p>
          </p:txBody>
        </p:sp>
        <p:sp>
          <p:nvSpPr>
            <p:cNvPr id="10" name="TextBox 10"/>
            <p:cNvSpPr txBox="1"/>
            <p:nvPr/>
          </p:nvSpPr>
          <p:spPr>
            <a:xfrm>
              <a:off x="0" y="-47625"/>
              <a:ext cx="128975"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044589" y="9621587"/>
            <a:ext cx="489701" cy="1469400"/>
            <a:chOff x="0" y="0"/>
            <a:chExt cx="128975" cy="387002"/>
          </a:xfrm>
        </p:grpSpPr>
        <p:sp>
          <p:nvSpPr>
            <p:cNvPr id="12" name="Freeform 12"/>
            <p:cNvSpPr/>
            <p:nvPr/>
          </p:nvSpPr>
          <p:spPr>
            <a:xfrm>
              <a:off x="0" y="0"/>
              <a:ext cx="128975" cy="387002"/>
            </a:xfrm>
            <a:custGeom>
              <a:avLst/>
              <a:gdLst/>
              <a:ahLst/>
              <a:cxnLst/>
              <a:rect l="l" t="t" r="r" b="b"/>
              <a:pathLst>
                <a:path w="128975" h="387002">
                  <a:moveTo>
                    <a:pt x="0" y="0"/>
                  </a:moveTo>
                  <a:lnTo>
                    <a:pt x="128975" y="0"/>
                  </a:lnTo>
                  <a:lnTo>
                    <a:pt x="128975" y="387002"/>
                  </a:lnTo>
                  <a:lnTo>
                    <a:pt x="0" y="387002"/>
                  </a:lnTo>
                  <a:close/>
                </a:path>
              </a:pathLst>
            </a:custGeom>
            <a:solidFill>
              <a:srgbClr val="006DAC"/>
            </a:solidFill>
          </p:spPr>
          <p:txBody>
            <a:bodyPr/>
            <a:lstStyle/>
            <a:p>
              <a:endParaRPr lang="pt-BR"/>
            </a:p>
          </p:txBody>
        </p:sp>
        <p:sp>
          <p:nvSpPr>
            <p:cNvPr id="13" name="TextBox 13"/>
            <p:cNvSpPr txBox="1"/>
            <p:nvPr/>
          </p:nvSpPr>
          <p:spPr>
            <a:xfrm>
              <a:off x="0" y="-47625"/>
              <a:ext cx="128975" cy="434627"/>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8720745" y="349607"/>
            <a:ext cx="9271980" cy="9271980"/>
          </a:xfrm>
          <a:custGeom>
            <a:avLst/>
            <a:gdLst/>
            <a:ahLst/>
            <a:cxnLst/>
            <a:rect l="l" t="t" r="r" b="b"/>
            <a:pathLst>
              <a:path w="9271980" h="9271980">
                <a:moveTo>
                  <a:pt x="0" y="0"/>
                </a:moveTo>
                <a:lnTo>
                  <a:pt x="9271980" y="0"/>
                </a:lnTo>
                <a:lnTo>
                  <a:pt x="9271980" y="9271980"/>
                </a:lnTo>
                <a:lnTo>
                  <a:pt x="0" y="92719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grpSp>
        <p:nvGrpSpPr>
          <p:cNvPr id="15" name="Group 15"/>
          <p:cNvGrpSpPr/>
          <p:nvPr/>
        </p:nvGrpSpPr>
        <p:grpSpPr>
          <a:xfrm>
            <a:off x="10733550" y="2131961"/>
            <a:ext cx="5246370" cy="524637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45011" r="-45011"/>
              </a:stretch>
            </a:blipFill>
          </p:spPr>
          <p:txBody>
            <a:bodyPr/>
            <a:lstStyle/>
            <a:p>
              <a:endParaRPr lang="pt-BR"/>
            </a:p>
          </p:txBody>
        </p:sp>
      </p:grpSp>
      <p:sp>
        <p:nvSpPr>
          <p:cNvPr id="17" name="TextBox 17"/>
          <p:cNvSpPr txBox="1"/>
          <p:nvPr/>
        </p:nvSpPr>
        <p:spPr>
          <a:xfrm>
            <a:off x="1358091" y="2746746"/>
            <a:ext cx="6750742" cy="1002665"/>
          </a:xfrm>
          <a:prstGeom prst="rect">
            <a:avLst/>
          </a:prstGeom>
        </p:spPr>
        <p:txBody>
          <a:bodyPr lIns="0" tIns="0" rIns="0" bIns="0" rtlCol="0" anchor="t">
            <a:spAutoFit/>
          </a:bodyPr>
          <a:lstStyle/>
          <a:p>
            <a:pPr marL="0" lvl="0" indent="0" algn="l">
              <a:lnSpc>
                <a:spcPts val="7930"/>
              </a:lnSpc>
              <a:spcBef>
                <a:spcPct val="0"/>
              </a:spcBef>
            </a:pPr>
            <a:r>
              <a:rPr lang="en-US" sz="6500" b="1">
                <a:solidFill>
                  <a:srgbClr val="006DAC"/>
                </a:solidFill>
                <a:latin typeface="Proxima Nova Heavy"/>
                <a:ea typeface="Proxima Nova Heavy"/>
                <a:cs typeface="Proxima Nova Heavy"/>
                <a:sym typeface="Proxima Nova Heavy"/>
              </a:rPr>
              <a:t>O QUE É?</a:t>
            </a:r>
          </a:p>
        </p:txBody>
      </p:sp>
      <p:sp>
        <p:nvSpPr>
          <p:cNvPr id="18" name="TextBox 18"/>
          <p:cNvSpPr txBox="1"/>
          <p:nvPr/>
        </p:nvSpPr>
        <p:spPr>
          <a:xfrm>
            <a:off x="516365" y="4697996"/>
            <a:ext cx="8460953" cy="2585360"/>
          </a:xfrm>
          <a:prstGeom prst="rect">
            <a:avLst/>
          </a:prstGeom>
        </p:spPr>
        <p:txBody>
          <a:bodyPr lIns="0" tIns="0" rIns="0" bIns="0" rtlCol="0" anchor="t">
            <a:spAutoFit/>
          </a:bodyPr>
          <a:lstStyle/>
          <a:p>
            <a:pPr marL="641491" lvl="1" indent="-320746" algn="l">
              <a:lnSpc>
                <a:spcPts val="4159"/>
              </a:lnSpc>
              <a:spcBef>
                <a:spcPct val="0"/>
              </a:spcBef>
              <a:buFont typeface="Arial"/>
              <a:buChar char="•"/>
            </a:pPr>
            <a:r>
              <a:rPr lang="en-US" sz="2971">
                <a:solidFill>
                  <a:srgbClr val="006DAC"/>
                </a:solidFill>
                <a:latin typeface="Proxima Nova"/>
                <a:ea typeface="Proxima Nova"/>
                <a:cs typeface="Proxima Nova"/>
                <a:sym typeface="Proxima Nova"/>
              </a:rPr>
              <a:t>T</a:t>
            </a:r>
            <a:r>
              <a:rPr lang="en-US" sz="2971" u="none" strike="noStrike">
                <a:solidFill>
                  <a:srgbClr val="006DAC"/>
                </a:solidFill>
                <a:latin typeface="Proxima Nova"/>
                <a:ea typeface="Proxima Nova"/>
                <a:cs typeface="Proxima Nova"/>
                <a:sym typeface="Proxima Nova"/>
              </a:rPr>
              <a:t>ecnologia de comunicação sem fio de longo alcance e baixo consumo de energia.</a:t>
            </a:r>
          </a:p>
          <a:p>
            <a:pPr marL="641491" lvl="1" indent="-320746" algn="l">
              <a:lnSpc>
                <a:spcPts val="4159"/>
              </a:lnSpc>
              <a:spcBef>
                <a:spcPct val="0"/>
              </a:spcBef>
              <a:buFont typeface="Arial"/>
              <a:buChar char="•"/>
            </a:pPr>
            <a:r>
              <a:rPr lang="en-US" sz="2971" u="none" strike="noStrike">
                <a:solidFill>
                  <a:srgbClr val="006DAC"/>
                </a:solidFill>
                <a:latin typeface="Proxima Nova"/>
                <a:ea typeface="Proxima Nova"/>
                <a:cs typeface="Proxima Nova"/>
                <a:sym typeface="Proxima Nova"/>
              </a:rPr>
              <a:t>Conecta dispositivos de baixa potência à internet.</a:t>
            </a:r>
          </a:p>
          <a:p>
            <a:pPr marL="0" lvl="0" indent="0" algn="l">
              <a:lnSpc>
                <a:spcPts val="4159"/>
              </a:lnSpc>
              <a:spcBef>
                <a:spcPct val="0"/>
              </a:spcBef>
            </a:pPr>
            <a:endParaRPr lang="en-US" sz="2971" u="none" strike="noStrike">
              <a:solidFill>
                <a:srgbClr val="006DAC"/>
              </a:solidFill>
              <a:latin typeface="Proxima Nova"/>
              <a:ea typeface="Proxima Nova"/>
              <a:cs typeface="Proxima Nova"/>
              <a:sym typeface="Proxima Nova"/>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2077" y="662561"/>
            <a:ext cx="1660777" cy="1469400"/>
            <a:chOff x="0" y="0"/>
            <a:chExt cx="437406" cy="387002"/>
          </a:xfrm>
        </p:grpSpPr>
        <p:sp>
          <p:nvSpPr>
            <p:cNvPr id="3" name="Freeform 3"/>
            <p:cNvSpPr/>
            <p:nvPr/>
          </p:nvSpPr>
          <p:spPr>
            <a:xfrm>
              <a:off x="0" y="0"/>
              <a:ext cx="437406" cy="387002"/>
            </a:xfrm>
            <a:custGeom>
              <a:avLst/>
              <a:gdLst/>
              <a:ahLst/>
              <a:cxnLst/>
              <a:rect l="l" t="t" r="r" b="b"/>
              <a:pathLst>
                <a:path w="437406" h="387002">
                  <a:moveTo>
                    <a:pt x="0" y="0"/>
                  </a:moveTo>
                  <a:lnTo>
                    <a:pt x="437406" y="0"/>
                  </a:lnTo>
                  <a:lnTo>
                    <a:pt x="437406" y="387002"/>
                  </a:lnTo>
                  <a:lnTo>
                    <a:pt x="0" y="387002"/>
                  </a:lnTo>
                  <a:close/>
                </a:path>
              </a:pathLst>
            </a:custGeom>
            <a:solidFill>
              <a:srgbClr val="0CC0DF"/>
            </a:solidFill>
          </p:spPr>
          <p:txBody>
            <a:bodyPr/>
            <a:lstStyle/>
            <a:p>
              <a:endParaRPr lang="pt-BR"/>
            </a:p>
          </p:txBody>
        </p:sp>
        <p:sp>
          <p:nvSpPr>
            <p:cNvPr id="4" name="TextBox 4"/>
            <p:cNvSpPr txBox="1"/>
            <p:nvPr/>
          </p:nvSpPr>
          <p:spPr>
            <a:xfrm>
              <a:off x="0" y="-47625"/>
              <a:ext cx="437406"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299271" y="9621587"/>
            <a:ext cx="1660777" cy="1469400"/>
            <a:chOff x="0" y="0"/>
            <a:chExt cx="437406" cy="387002"/>
          </a:xfrm>
        </p:grpSpPr>
        <p:sp>
          <p:nvSpPr>
            <p:cNvPr id="6" name="Freeform 6"/>
            <p:cNvSpPr/>
            <p:nvPr/>
          </p:nvSpPr>
          <p:spPr>
            <a:xfrm>
              <a:off x="0" y="0"/>
              <a:ext cx="437406" cy="387002"/>
            </a:xfrm>
            <a:custGeom>
              <a:avLst/>
              <a:gdLst/>
              <a:ahLst/>
              <a:cxnLst/>
              <a:rect l="l" t="t" r="r" b="b"/>
              <a:pathLst>
                <a:path w="437406" h="387002">
                  <a:moveTo>
                    <a:pt x="0" y="0"/>
                  </a:moveTo>
                  <a:lnTo>
                    <a:pt x="437406" y="0"/>
                  </a:lnTo>
                  <a:lnTo>
                    <a:pt x="437406" y="387002"/>
                  </a:lnTo>
                  <a:lnTo>
                    <a:pt x="0" y="387002"/>
                  </a:lnTo>
                  <a:close/>
                </a:path>
              </a:pathLst>
            </a:custGeom>
            <a:solidFill>
              <a:srgbClr val="0CC0DF"/>
            </a:solidFill>
          </p:spPr>
          <p:txBody>
            <a:bodyPr/>
            <a:lstStyle/>
            <a:p>
              <a:endParaRPr lang="pt-BR"/>
            </a:p>
          </p:txBody>
        </p:sp>
        <p:sp>
          <p:nvSpPr>
            <p:cNvPr id="7" name="TextBox 7"/>
            <p:cNvSpPr txBox="1"/>
            <p:nvPr/>
          </p:nvSpPr>
          <p:spPr>
            <a:xfrm>
              <a:off x="0" y="-47625"/>
              <a:ext cx="437406"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13241" y="662561"/>
            <a:ext cx="489701" cy="1469400"/>
            <a:chOff x="0" y="0"/>
            <a:chExt cx="128975" cy="387002"/>
          </a:xfrm>
        </p:grpSpPr>
        <p:sp>
          <p:nvSpPr>
            <p:cNvPr id="9" name="Freeform 9"/>
            <p:cNvSpPr/>
            <p:nvPr/>
          </p:nvSpPr>
          <p:spPr>
            <a:xfrm>
              <a:off x="0" y="0"/>
              <a:ext cx="128975" cy="387002"/>
            </a:xfrm>
            <a:custGeom>
              <a:avLst/>
              <a:gdLst/>
              <a:ahLst/>
              <a:cxnLst/>
              <a:rect l="l" t="t" r="r" b="b"/>
              <a:pathLst>
                <a:path w="128975" h="387002">
                  <a:moveTo>
                    <a:pt x="0" y="0"/>
                  </a:moveTo>
                  <a:lnTo>
                    <a:pt x="128975" y="0"/>
                  </a:lnTo>
                  <a:lnTo>
                    <a:pt x="128975" y="387002"/>
                  </a:lnTo>
                  <a:lnTo>
                    <a:pt x="0" y="387002"/>
                  </a:lnTo>
                  <a:close/>
                </a:path>
              </a:pathLst>
            </a:custGeom>
            <a:solidFill>
              <a:srgbClr val="006DAC"/>
            </a:solidFill>
          </p:spPr>
          <p:txBody>
            <a:bodyPr/>
            <a:lstStyle/>
            <a:p>
              <a:endParaRPr lang="pt-BR"/>
            </a:p>
          </p:txBody>
        </p:sp>
        <p:sp>
          <p:nvSpPr>
            <p:cNvPr id="10" name="TextBox 10"/>
            <p:cNvSpPr txBox="1"/>
            <p:nvPr/>
          </p:nvSpPr>
          <p:spPr>
            <a:xfrm>
              <a:off x="0" y="-47625"/>
              <a:ext cx="128975"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044589" y="9621587"/>
            <a:ext cx="489701" cy="1469400"/>
            <a:chOff x="0" y="0"/>
            <a:chExt cx="128975" cy="387002"/>
          </a:xfrm>
        </p:grpSpPr>
        <p:sp>
          <p:nvSpPr>
            <p:cNvPr id="12" name="Freeform 12"/>
            <p:cNvSpPr/>
            <p:nvPr/>
          </p:nvSpPr>
          <p:spPr>
            <a:xfrm>
              <a:off x="0" y="0"/>
              <a:ext cx="128975" cy="387002"/>
            </a:xfrm>
            <a:custGeom>
              <a:avLst/>
              <a:gdLst/>
              <a:ahLst/>
              <a:cxnLst/>
              <a:rect l="l" t="t" r="r" b="b"/>
              <a:pathLst>
                <a:path w="128975" h="387002">
                  <a:moveTo>
                    <a:pt x="0" y="0"/>
                  </a:moveTo>
                  <a:lnTo>
                    <a:pt x="128975" y="0"/>
                  </a:lnTo>
                  <a:lnTo>
                    <a:pt x="128975" y="387002"/>
                  </a:lnTo>
                  <a:lnTo>
                    <a:pt x="0" y="387002"/>
                  </a:lnTo>
                  <a:close/>
                </a:path>
              </a:pathLst>
            </a:custGeom>
            <a:solidFill>
              <a:srgbClr val="006DAC"/>
            </a:solidFill>
          </p:spPr>
          <p:txBody>
            <a:bodyPr/>
            <a:lstStyle/>
            <a:p>
              <a:endParaRPr lang="pt-BR"/>
            </a:p>
          </p:txBody>
        </p:sp>
        <p:sp>
          <p:nvSpPr>
            <p:cNvPr id="13" name="TextBox 13"/>
            <p:cNvSpPr txBox="1"/>
            <p:nvPr/>
          </p:nvSpPr>
          <p:spPr>
            <a:xfrm>
              <a:off x="0" y="-47625"/>
              <a:ext cx="128975" cy="434627"/>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8720745" y="349607"/>
            <a:ext cx="9271980" cy="9271980"/>
          </a:xfrm>
          <a:custGeom>
            <a:avLst/>
            <a:gdLst/>
            <a:ahLst/>
            <a:cxnLst/>
            <a:rect l="l" t="t" r="r" b="b"/>
            <a:pathLst>
              <a:path w="9271980" h="9271980">
                <a:moveTo>
                  <a:pt x="0" y="0"/>
                </a:moveTo>
                <a:lnTo>
                  <a:pt x="9271980" y="0"/>
                </a:lnTo>
                <a:lnTo>
                  <a:pt x="9271980" y="9271980"/>
                </a:lnTo>
                <a:lnTo>
                  <a:pt x="0" y="92719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grpSp>
        <p:nvGrpSpPr>
          <p:cNvPr id="15" name="Group 15"/>
          <p:cNvGrpSpPr/>
          <p:nvPr/>
        </p:nvGrpSpPr>
        <p:grpSpPr>
          <a:xfrm>
            <a:off x="10733550" y="2362412"/>
            <a:ext cx="5246370" cy="524637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46" r="-25046"/>
              </a:stretch>
            </a:blipFill>
          </p:spPr>
          <p:txBody>
            <a:bodyPr/>
            <a:lstStyle/>
            <a:p>
              <a:endParaRPr lang="pt-BR"/>
            </a:p>
          </p:txBody>
        </p:sp>
      </p:grpSp>
      <p:sp>
        <p:nvSpPr>
          <p:cNvPr id="17" name="TextBox 17"/>
          <p:cNvSpPr txBox="1"/>
          <p:nvPr/>
        </p:nvSpPr>
        <p:spPr>
          <a:xfrm>
            <a:off x="1028700" y="2932696"/>
            <a:ext cx="7619227" cy="1002665"/>
          </a:xfrm>
          <a:prstGeom prst="rect">
            <a:avLst/>
          </a:prstGeom>
        </p:spPr>
        <p:txBody>
          <a:bodyPr lIns="0" tIns="0" rIns="0" bIns="0" rtlCol="0" anchor="t">
            <a:spAutoFit/>
          </a:bodyPr>
          <a:lstStyle/>
          <a:p>
            <a:pPr marL="0" lvl="0" indent="0" algn="l">
              <a:lnSpc>
                <a:spcPts val="7930"/>
              </a:lnSpc>
              <a:spcBef>
                <a:spcPct val="0"/>
              </a:spcBef>
            </a:pPr>
            <a:r>
              <a:rPr lang="en-US" sz="6500" b="1">
                <a:solidFill>
                  <a:srgbClr val="006DAC"/>
                </a:solidFill>
                <a:latin typeface="Proxima Nova Heavy"/>
                <a:ea typeface="Proxima Nova Heavy"/>
                <a:cs typeface="Proxima Nova Heavy"/>
                <a:sym typeface="Proxima Nova Heavy"/>
              </a:rPr>
              <a:t>COMO FUNCIONA?</a:t>
            </a:r>
          </a:p>
        </p:txBody>
      </p:sp>
      <p:sp>
        <p:nvSpPr>
          <p:cNvPr id="18" name="TextBox 18"/>
          <p:cNvSpPr txBox="1"/>
          <p:nvPr/>
        </p:nvSpPr>
        <p:spPr>
          <a:xfrm>
            <a:off x="516365" y="4697996"/>
            <a:ext cx="8460953" cy="2585360"/>
          </a:xfrm>
          <a:prstGeom prst="rect">
            <a:avLst/>
          </a:prstGeom>
        </p:spPr>
        <p:txBody>
          <a:bodyPr lIns="0" tIns="0" rIns="0" bIns="0" rtlCol="0" anchor="t">
            <a:spAutoFit/>
          </a:bodyPr>
          <a:lstStyle/>
          <a:p>
            <a:pPr marL="641491" lvl="1" indent="-320746" algn="l">
              <a:lnSpc>
                <a:spcPts val="4159"/>
              </a:lnSpc>
              <a:spcBef>
                <a:spcPct val="0"/>
              </a:spcBef>
              <a:buFont typeface="Arial"/>
              <a:buChar char="•"/>
            </a:pPr>
            <a:r>
              <a:rPr lang="en-US" sz="2971">
                <a:solidFill>
                  <a:srgbClr val="006DAC"/>
                </a:solidFill>
                <a:latin typeface="Proxima Nova"/>
                <a:ea typeface="Proxima Nova"/>
                <a:cs typeface="Proxima Nova"/>
                <a:sym typeface="Proxima Nova"/>
              </a:rPr>
              <a:t>Opera por meio da t</a:t>
            </a:r>
            <a:r>
              <a:rPr lang="en-US" sz="2971" u="none" strike="noStrike">
                <a:solidFill>
                  <a:srgbClr val="006DAC"/>
                </a:solidFill>
                <a:latin typeface="Proxima Nova"/>
                <a:ea typeface="Proxima Nova"/>
                <a:cs typeface="Proxima Nova"/>
                <a:sym typeface="Proxima Nova"/>
              </a:rPr>
              <a:t>ecnologia LoRa (Long Range).</a:t>
            </a:r>
          </a:p>
          <a:p>
            <a:pPr marL="641491" lvl="1" indent="-320746" algn="l">
              <a:lnSpc>
                <a:spcPts val="4159"/>
              </a:lnSpc>
              <a:spcBef>
                <a:spcPct val="0"/>
              </a:spcBef>
              <a:buFont typeface="Arial"/>
              <a:buChar char="•"/>
            </a:pPr>
            <a:r>
              <a:rPr lang="en-US" sz="2971" u="none" strike="noStrike">
                <a:solidFill>
                  <a:srgbClr val="006DAC"/>
                </a:solidFill>
                <a:latin typeface="Proxima Nova"/>
                <a:ea typeface="Proxima Nova"/>
                <a:cs typeface="Proxima Nova"/>
                <a:sym typeface="Proxima Nova"/>
              </a:rPr>
              <a:t>Permite troca de dados a longas distâncias com baixo consumo de bateria.</a:t>
            </a:r>
          </a:p>
          <a:p>
            <a:pPr marL="0" lvl="0" indent="0" algn="l">
              <a:lnSpc>
                <a:spcPts val="4159"/>
              </a:lnSpc>
              <a:spcBef>
                <a:spcPct val="0"/>
              </a:spcBef>
            </a:pPr>
            <a:endParaRPr lang="en-US" sz="2971" u="none" strike="noStrike">
              <a:solidFill>
                <a:srgbClr val="006DAC"/>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2077" y="662561"/>
            <a:ext cx="1660777" cy="1469400"/>
            <a:chOff x="0" y="0"/>
            <a:chExt cx="437406" cy="387002"/>
          </a:xfrm>
        </p:grpSpPr>
        <p:sp>
          <p:nvSpPr>
            <p:cNvPr id="3" name="Freeform 3"/>
            <p:cNvSpPr/>
            <p:nvPr/>
          </p:nvSpPr>
          <p:spPr>
            <a:xfrm>
              <a:off x="0" y="0"/>
              <a:ext cx="437406" cy="387002"/>
            </a:xfrm>
            <a:custGeom>
              <a:avLst/>
              <a:gdLst/>
              <a:ahLst/>
              <a:cxnLst/>
              <a:rect l="l" t="t" r="r" b="b"/>
              <a:pathLst>
                <a:path w="437406" h="387002">
                  <a:moveTo>
                    <a:pt x="0" y="0"/>
                  </a:moveTo>
                  <a:lnTo>
                    <a:pt x="437406" y="0"/>
                  </a:lnTo>
                  <a:lnTo>
                    <a:pt x="437406" y="387002"/>
                  </a:lnTo>
                  <a:lnTo>
                    <a:pt x="0" y="387002"/>
                  </a:lnTo>
                  <a:close/>
                </a:path>
              </a:pathLst>
            </a:custGeom>
            <a:solidFill>
              <a:srgbClr val="0CC0DF"/>
            </a:solidFill>
          </p:spPr>
          <p:txBody>
            <a:bodyPr/>
            <a:lstStyle/>
            <a:p>
              <a:endParaRPr lang="pt-BR"/>
            </a:p>
          </p:txBody>
        </p:sp>
        <p:sp>
          <p:nvSpPr>
            <p:cNvPr id="4" name="TextBox 4"/>
            <p:cNvSpPr txBox="1"/>
            <p:nvPr/>
          </p:nvSpPr>
          <p:spPr>
            <a:xfrm>
              <a:off x="0" y="-47625"/>
              <a:ext cx="437406"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299271" y="9621587"/>
            <a:ext cx="1660777" cy="1469400"/>
            <a:chOff x="0" y="0"/>
            <a:chExt cx="437406" cy="387002"/>
          </a:xfrm>
        </p:grpSpPr>
        <p:sp>
          <p:nvSpPr>
            <p:cNvPr id="6" name="Freeform 6"/>
            <p:cNvSpPr/>
            <p:nvPr/>
          </p:nvSpPr>
          <p:spPr>
            <a:xfrm>
              <a:off x="0" y="0"/>
              <a:ext cx="437406" cy="387002"/>
            </a:xfrm>
            <a:custGeom>
              <a:avLst/>
              <a:gdLst/>
              <a:ahLst/>
              <a:cxnLst/>
              <a:rect l="l" t="t" r="r" b="b"/>
              <a:pathLst>
                <a:path w="437406" h="387002">
                  <a:moveTo>
                    <a:pt x="0" y="0"/>
                  </a:moveTo>
                  <a:lnTo>
                    <a:pt x="437406" y="0"/>
                  </a:lnTo>
                  <a:lnTo>
                    <a:pt x="437406" y="387002"/>
                  </a:lnTo>
                  <a:lnTo>
                    <a:pt x="0" y="387002"/>
                  </a:lnTo>
                  <a:close/>
                </a:path>
              </a:pathLst>
            </a:custGeom>
            <a:solidFill>
              <a:srgbClr val="0CC0DF"/>
            </a:solidFill>
          </p:spPr>
          <p:txBody>
            <a:bodyPr/>
            <a:lstStyle/>
            <a:p>
              <a:endParaRPr lang="pt-BR"/>
            </a:p>
          </p:txBody>
        </p:sp>
        <p:sp>
          <p:nvSpPr>
            <p:cNvPr id="7" name="TextBox 7"/>
            <p:cNvSpPr txBox="1"/>
            <p:nvPr/>
          </p:nvSpPr>
          <p:spPr>
            <a:xfrm>
              <a:off x="0" y="-47625"/>
              <a:ext cx="437406"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13241" y="662561"/>
            <a:ext cx="489701" cy="1469400"/>
            <a:chOff x="0" y="0"/>
            <a:chExt cx="128975" cy="387002"/>
          </a:xfrm>
        </p:grpSpPr>
        <p:sp>
          <p:nvSpPr>
            <p:cNvPr id="9" name="Freeform 9"/>
            <p:cNvSpPr/>
            <p:nvPr/>
          </p:nvSpPr>
          <p:spPr>
            <a:xfrm>
              <a:off x="0" y="0"/>
              <a:ext cx="128975" cy="387002"/>
            </a:xfrm>
            <a:custGeom>
              <a:avLst/>
              <a:gdLst/>
              <a:ahLst/>
              <a:cxnLst/>
              <a:rect l="l" t="t" r="r" b="b"/>
              <a:pathLst>
                <a:path w="128975" h="387002">
                  <a:moveTo>
                    <a:pt x="0" y="0"/>
                  </a:moveTo>
                  <a:lnTo>
                    <a:pt x="128975" y="0"/>
                  </a:lnTo>
                  <a:lnTo>
                    <a:pt x="128975" y="387002"/>
                  </a:lnTo>
                  <a:lnTo>
                    <a:pt x="0" y="387002"/>
                  </a:lnTo>
                  <a:close/>
                </a:path>
              </a:pathLst>
            </a:custGeom>
            <a:solidFill>
              <a:srgbClr val="006DAC"/>
            </a:solidFill>
          </p:spPr>
          <p:txBody>
            <a:bodyPr/>
            <a:lstStyle/>
            <a:p>
              <a:endParaRPr lang="pt-BR"/>
            </a:p>
          </p:txBody>
        </p:sp>
        <p:sp>
          <p:nvSpPr>
            <p:cNvPr id="10" name="TextBox 10"/>
            <p:cNvSpPr txBox="1"/>
            <p:nvPr/>
          </p:nvSpPr>
          <p:spPr>
            <a:xfrm>
              <a:off x="0" y="-47625"/>
              <a:ext cx="128975"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044589" y="9621587"/>
            <a:ext cx="489701" cy="1469400"/>
            <a:chOff x="0" y="0"/>
            <a:chExt cx="128975" cy="387002"/>
          </a:xfrm>
        </p:grpSpPr>
        <p:sp>
          <p:nvSpPr>
            <p:cNvPr id="12" name="Freeform 12"/>
            <p:cNvSpPr/>
            <p:nvPr/>
          </p:nvSpPr>
          <p:spPr>
            <a:xfrm>
              <a:off x="0" y="0"/>
              <a:ext cx="128975" cy="387002"/>
            </a:xfrm>
            <a:custGeom>
              <a:avLst/>
              <a:gdLst/>
              <a:ahLst/>
              <a:cxnLst/>
              <a:rect l="l" t="t" r="r" b="b"/>
              <a:pathLst>
                <a:path w="128975" h="387002">
                  <a:moveTo>
                    <a:pt x="0" y="0"/>
                  </a:moveTo>
                  <a:lnTo>
                    <a:pt x="128975" y="0"/>
                  </a:lnTo>
                  <a:lnTo>
                    <a:pt x="128975" y="387002"/>
                  </a:lnTo>
                  <a:lnTo>
                    <a:pt x="0" y="387002"/>
                  </a:lnTo>
                  <a:close/>
                </a:path>
              </a:pathLst>
            </a:custGeom>
            <a:solidFill>
              <a:srgbClr val="006DAC"/>
            </a:solidFill>
          </p:spPr>
          <p:txBody>
            <a:bodyPr/>
            <a:lstStyle/>
            <a:p>
              <a:endParaRPr lang="pt-BR"/>
            </a:p>
          </p:txBody>
        </p:sp>
        <p:sp>
          <p:nvSpPr>
            <p:cNvPr id="13" name="TextBox 13"/>
            <p:cNvSpPr txBox="1"/>
            <p:nvPr/>
          </p:nvSpPr>
          <p:spPr>
            <a:xfrm>
              <a:off x="0" y="-47625"/>
              <a:ext cx="128975" cy="434627"/>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8720745" y="349607"/>
            <a:ext cx="9271980" cy="9271980"/>
          </a:xfrm>
          <a:custGeom>
            <a:avLst/>
            <a:gdLst/>
            <a:ahLst/>
            <a:cxnLst/>
            <a:rect l="l" t="t" r="r" b="b"/>
            <a:pathLst>
              <a:path w="9271980" h="9271980">
                <a:moveTo>
                  <a:pt x="0" y="0"/>
                </a:moveTo>
                <a:lnTo>
                  <a:pt x="9271980" y="0"/>
                </a:lnTo>
                <a:lnTo>
                  <a:pt x="9271980" y="9271980"/>
                </a:lnTo>
                <a:lnTo>
                  <a:pt x="0" y="92719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grpSp>
        <p:nvGrpSpPr>
          <p:cNvPr id="15" name="Group 15"/>
          <p:cNvGrpSpPr/>
          <p:nvPr/>
        </p:nvGrpSpPr>
        <p:grpSpPr>
          <a:xfrm>
            <a:off x="10733550" y="2362412"/>
            <a:ext cx="5246370" cy="5246370"/>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4906" r="-24906"/>
              </a:stretch>
            </a:blipFill>
          </p:spPr>
          <p:txBody>
            <a:bodyPr/>
            <a:lstStyle/>
            <a:p>
              <a:endParaRPr lang="pt-BR"/>
            </a:p>
          </p:txBody>
        </p:sp>
      </p:grpSp>
      <p:sp>
        <p:nvSpPr>
          <p:cNvPr id="17" name="TextBox 17"/>
          <p:cNvSpPr txBox="1"/>
          <p:nvPr/>
        </p:nvSpPr>
        <p:spPr>
          <a:xfrm>
            <a:off x="1028700" y="2851224"/>
            <a:ext cx="8445640" cy="1538920"/>
          </a:xfrm>
          <a:prstGeom prst="rect">
            <a:avLst/>
          </a:prstGeom>
        </p:spPr>
        <p:txBody>
          <a:bodyPr lIns="0" tIns="0" rIns="0" bIns="0" rtlCol="0" anchor="t">
            <a:spAutoFit/>
          </a:bodyPr>
          <a:lstStyle/>
          <a:p>
            <a:pPr algn="l">
              <a:lnSpc>
                <a:spcPts val="6113"/>
              </a:lnSpc>
            </a:pPr>
            <a:r>
              <a:rPr lang="en-US" sz="5011" b="1">
                <a:solidFill>
                  <a:srgbClr val="006DAC"/>
                </a:solidFill>
                <a:latin typeface="Proxima Nova Heavy"/>
                <a:ea typeface="Proxima Nova Heavy"/>
                <a:cs typeface="Proxima Nova Heavy"/>
                <a:sym typeface="Proxima Nova Heavy"/>
              </a:rPr>
              <a:t>PRINCIPAIS APLICAÇÕES</a:t>
            </a:r>
          </a:p>
          <a:p>
            <a:pPr marL="0" lvl="0" indent="0" algn="l">
              <a:lnSpc>
                <a:spcPts val="6113"/>
              </a:lnSpc>
              <a:spcBef>
                <a:spcPct val="0"/>
              </a:spcBef>
            </a:pPr>
            <a:endParaRPr lang="en-US" sz="5011" b="1">
              <a:solidFill>
                <a:srgbClr val="006DAC"/>
              </a:solidFill>
              <a:latin typeface="Proxima Nova Heavy"/>
              <a:ea typeface="Proxima Nova Heavy"/>
              <a:cs typeface="Proxima Nova Heavy"/>
              <a:sym typeface="Proxima Nova Heavy"/>
            </a:endParaRPr>
          </a:p>
        </p:txBody>
      </p:sp>
      <p:sp>
        <p:nvSpPr>
          <p:cNvPr id="18" name="TextBox 18"/>
          <p:cNvSpPr txBox="1"/>
          <p:nvPr/>
        </p:nvSpPr>
        <p:spPr>
          <a:xfrm>
            <a:off x="683047" y="4069260"/>
            <a:ext cx="8460953" cy="5189040"/>
          </a:xfrm>
          <a:prstGeom prst="rect">
            <a:avLst/>
          </a:prstGeom>
        </p:spPr>
        <p:txBody>
          <a:bodyPr lIns="0" tIns="0" rIns="0" bIns="0" rtlCol="0" anchor="t">
            <a:spAutoFit/>
          </a:bodyPr>
          <a:lstStyle/>
          <a:p>
            <a:pPr marL="641491" lvl="1" indent="-320746" algn="l">
              <a:lnSpc>
                <a:spcPts val="4159"/>
              </a:lnSpc>
              <a:spcBef>
                <a:spcPct val="0"/>
              </a:spcBef>
              <a:buFont typeface="Arial"/>
              <a:buChar char="•"/>
            </a:pPr>
            <a:r>
              <a:rPr lang="en-US" sz="2971">
                <a:solidFill>
                  <a:srgbClr val="006DAC"/>
                </a:solidFill>
                <a:latin typeface="Proxima Nova"/>
                <a:ea typeface="Proxima Nova"/>
                <a:cs typeface="Proxima Nova"/>
                <a:sym typeface="Proxima Nova"/>
              </a:rPr>
              <a:t>Monitoramento ambiental (qualidade do ar, nível de rios, previsão de desastr</a:t>
            </a:r>
            <a:r>
              <a:rPr lang="en-US" sz="2971" u="none" strike="noStrike">
                <a:solidFill>
                  <a:srgbClr val="006DAC"/>
                </a:solidFill>
                <a:latin typeface="Proxima Nova"/>
                <a:ea typeface="Proxima Nova"/>
                <a:cs typeface="Proxima Nova"/>
                <a:sym typeface="Proxima Nova"/>
              </a:rPr>
              <a:t>es).</a:t>
            </a:r>
          </a:p>
          <a:p>
            <a:pPr marL="641491" lvl="1" indent="-320746" algn="l">
              <a:lnSpc>
                <a:spcPts val="4159"/>
              </a:lnSpc>
              <a:spcBef>
                <a:spcPct val="0"/>
              </a:spcBef>
              <a:buFont typeface="Arial"/>
              <a:buChar char="•"/>
            </a:pPr>
            <a:r>
              <a:rPr lang="en-US" sz="2971" u="none" strike="noStrike">
                <a:solidFill>
                  <a:srgbClr val="006DAC"/>
                </a:solidFill>
                <a:latin typeface="Proxima Nova"/>
                <a:ea typeface="Proxima Nova"/>
                <a:cs typeface="Proxima Nova"/>
                <a:sym typeface="Proxima Nova"/>
              </a:rPr>
              <a:t>Rastreamento de ativos (logística, localização de equipamentos e veículos).</a:t>
            </a:r>
          </a:p>
          <a:p>
            <a:pPr marL="641491" lvl="1" indent="-320746" algn="l">
              <a:lnSpc>
                <a:spcPts val="4159"/>
              </a:lnSpc>
              <a:spcBef>
                <a:spcPct val="0"/>
              </a:spcBef>
              <a:buFont typeface="Arial"/>
              <a:buChar char="•"/>
            </a:pPr>
            <a:r>
              <a:rPr lang="en-US" sz="2971" u="none" strike="noStrike">
                <a:solidFill>
                  <a:srgbClr val="006DAC"/>
                </a:solidFill>
                <a:latin typeface="Proxima Nova"/>
                <a:ea typeface="Proxima Nova"/>
                <a:cs typeface="Proxima Nova"/>
                <a:sym typeface="Proxima Nova"/>
              </a:rPr>
              <a:t>Agricultura de precisão (monitoramento do solo, irrigação inteligente).</a:t>
            </a:r>
          </a:p>
          <a:p>
            <a:pPr marL="641491" lvl="1" indent="-320746" algn="l">
              <a:lnSpc>
                <a:spcPts val="4159"/>
              </a:lnSpc>
              <a:spcBef>
                <a:spcPct val="0"/>
              </a:spcBef>
              <a:buFont typeface="Arial"/>
              <a:buChar char="•"/>
            </a:pPr>
            <a:r>
              <a:rPr lang="en-US" sz="2971" u="none" strike="noStrike">
                <a:solidFill>
                  <a:srgbClr val="006DAC"/>
                </a:solidFill>
                <a:latin typeface="Proxima Nova"/>
                <a:ea typeface="Proxima Nova"/>
                <a:cs typeface="Proxima Nova"/>
                <a:sym typeface="Proxima Nova"/>
              </a:rPr>
              <a:t>Cidades inteligentes (iluminação pública, estacionamento, coleta de lixo).</a:t>
            </a:r>
          </a:p>
          <a:p>
            <a:pPr algn="l">
              <a:lnSpc>
                <a:spcPts val="4159"/>
              </a:lnSpc>
              <a:spcBef>
                <a:spcPct val="0"/>
              </a:spcBef>
            </a:pPr>
            <a:endParaRPr lang="en-US" sz="2971" u="none" strike="noStrike">
              <a:solidFill>
                <a:srgbClr val="006DAC"/>
              </a:solidFill>
              <a:latin typeface="Proxima Nova"/>
              <a:ea typeface="Proxima Nova"/>
              <a:cs typeface="Proxima Nova"/>
              <a:sym typeface="Proxima Nova"/>
            </a:endParaRPr>
          </a:p>
          <a:p>
            <a:pPr marL="0" lvl="0" indent="0" algn="l">
              <a:lnSpc>
                <a:spcPts val="4159"/>
              </a:lnSpc>
              <a:spcBef>
                <a:spcPct val="0"/>
              </a:spcBef>
            </a:pPr>
            <a:endParaRPr lang="en-US" sz="2971" u="none" strike="noStrike">
              <a:solidFill>
                <a:srgbClr val="006DAC"/>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2077" y="662561"/>
            <a:ext cx="1660777" cy="1469400"/>
            <a:chOff x="0" y="0"/>
            <a:chExt cx="437406" cy="387002"/>
          </a:xfrm>
        </p:grpSpPr>
        <p:sp>
          <p:nvSpPr>
            <p:cNvPr id="3" name="Freeform 3"/>
            <p:cNvSpPr/>
            <p:nvPr/>
          </p:nvSpPr>
          <p:spPr>
            <a:xfrm>
              <a:off x="0" y="0"/>
              <a:ext cx="437406" cy="387002"/>
            </a:xfrm>
            <a:custGeom>
              <a:avLst/>
              <a:gdLst/>
              <a:ahLst/>
              <a:cxnLst/>
              <a:rect l="l" t="t" r="r" b="b"/>
              <a:pathLst>
                <a:path w="437406" h="387002">
                  <a:moveTo>
                    <a:pt x="0" y="0"/>
                  </a:moveTo>
                  <a:lnTo>
                    <a:pt x="437406" y="0"/>
                  </a:lnTo>
                  <a:lnTo>
                    <a:pt x="437406" y="387002"/>
                  </a:lnTo>
                  <a:lnTo>
                    <a:pt x="0" y="387002"/>
                  </a:lnTo>
                  <a:close/>
                </a:path>
              </a:pathLst>
            </a:custGeom>
            <a:solidFill>
              <a:srgbClr val="0CC0DF"/>
            </a:solidFill>
          </p:spPr>
          <p:txBody>
            <a:bodyPr/>
            <a:lstStyle/>
            <a:p>
              <a:endParaRPr lang="pt-BR"/>
            </a:p>
          </p:txBody>
        </p:sp>
        <p:sp>
          <p:nvSpPr>
            <p:cNvPr id="4" name="TextBox 4"/>
            <p:cNvSpPr txBox="1"/>
            <p:nvPr/>
          </p:nvSpPr>
          <p:spPr>
            <a:xfrm>
              <a:off x="0" y="-47625"/>
              <a:ext cx="437406"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299271" y="9621587"/>
            <a:ext cx="1660777" cy="1469400"/>
            <a:chOff x="0" y="0"/>
            <a:chExt cx="437406" cy="387002"/>
          </a:xfrm>
        </p:grpSpPr>
        <p:sp>
          <p:nvSpPr>
            <p:cNvPr id="6" name="Freeform 6"/>
            <p:cNvSpPr/>
            <p:nvPr/>
          </p:nvSpPr>
          <p:spPr>
            <a:xfrm>
              <a:off x="0" y="0"/>
              <a:ext cx="437406" cy="387002"/>
            </a:xfrm>
            <a:custGeom>
              <a:avLst/>
              <a:gdLst/>
              <a:ahLst/>
              <a:cxnLst/>
              <a:rect l="l" t="t" r="r" b="b"/>
              <a:pathLst>
                <a:path w="437406" h="387002">
                  <a:moveTo>
                    <a:pt x="0" y="0"/>
                  </a:moveTo>
                  <a:lnTo>
                    <a:pt x="437406" y="0"/>
                  </a:lnTo>
                  <a:lnTo>
                    <a:pt x="437406" y="387002"/>
                  </a:lnTo>
                  <a:lnTo>
                    <a:pt x="0" y="387002"/>
                  </a:lnTo>
                  <a:close/>
                </a:path>
              </a:pathLst>
            </a:custGeom>
            <a:solidFill>
              <a:srgbClr val="0CC0DF"/>
            </a:solidFill>
          </p:spPr>
          <p:txBody>
            <a:bodyPr/>
            <a:lstStyle/>
            <a:p>
              <a:endParaRPr lang="pt-BR"/>
            </a:p>
          </p:txBody>
        </p:sp>
        <p:sp>
          <p:nvSpPr>
            <p:cNvPr id="7" name="TextBox 7"/>
            <p:cNvSpPr txBox="1"/>
            <p:nvPr/>
          </p:nvSpPr>
          <p:spPr>
            <a:xfrm>
              <a:off x="0" y="-47625"/>
              <a:ext cx="437406"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13241" y="662561"/>
            <a:ext cx="489701" cy="1469400"/>
            <a:chOff x="0" y="0"/>
            <a:chExt cx="128975" cy="387002"/>
          </a:xfrm>
        </p:grpSpPr>
        <p:sp>
          <p:nvSpPr>
            <p:cNvPr id="9" name="Freeform 9"/>
            <p:cNvSpPr/>
            <p:nvPr/>
          </p:nvSpPr>
          <p:spPr>
            <a:xfrm>
              <a:off x="0" y="0"/>
              <a:ext cx="128975" cy="387002"/>
            </a:xfrm>
            <a:custGeom>
              <a:avLst/>
              <a:gdLst/>
              <a:ahLst/>
              <a:cxnLst/>
              <a:rect l="l" t="t" r="r" b="b"/>
              <a:pathLst>
                <a:path w="128975" h="387002">
                  <a:moveTo>
                    <a:pt x="0" y="0"/>
                  </a:moveTo>
                  <a:lnTo>
                    <a:pt x="128975" y="0"/>
                  </a:lnTo>
                  <a:lnTo>
                    <a:pt x="128975" y="387002"/>
                  </a:lnTo>
                  <a:lnTo>
                    <a:pt x="0" y="387002"/>
                  </a:lnTo>
                  <a:close/>
                </a:path>
              </a:pathLst>
            </a:custGeom>
            <a:solidFill>
              <a:srgbClr val="006DAC"/>
            </a:solidFill>
          </p:spPr>
          <p:txBody>
            <a:bodyPr/>
            <a:lstStyle/>
            <a:p>
              <a:endParaRPr lang="pt-BR"/>
            </a:p>
          </p:txBody>
        </p:sp>
        <p:sp>
          <p:nvSpPr>
            <p:cNvPr id="10" name="TextBox 10"/>
            <p:cNvSpPr txBox="1"/>
            <p:nvPr/>
          </p:nvSpPr>
          <p:spPr>
            <a:xfrm>
              <a:off x="0" y="-47625"/>
              <a:ext cx="128975"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044589" y="9621587"/>
            <a:ext cx="489701" cy="1469400"/>
            <a:chOff x="0" y="0"/>
            <a:chExt cx="128975" cy="387002"/>
          </a:xfrm>
        </p:grpSpPr>
        <p:sp>
          <p:nvSpPr>
            <p:cNvPr id="12" name="Freeform 12"/>
            <p:cNvSpPr/>
            <p:nvPr/>
          </p:nvSpPr>
          <p:spPr>
            <a:xfrm>
              <a:off x="0" y="0"/>
              <a:ext cx="128975" cy="387002"/>
            </a:xfrm>
            <a:custGeom>
              <a:avLst/>
              <a:gdLst/>
              <a:ahLst/>
              <a:cxnLst/>
              <a:rect l="l" t="t" r="r" b="b"/>
              <a:pathLst>
                <a:path w="128975" h="387002">
                  <a:moveTo>
                    <a:pt x="0" y="0"/>
                  </a:moveTo>
                  <a:lnTo>
                    <a:pt x="128975" y="0"/>
                  </a:lnTo>
                  <a:lnTo>
                    <a:pt x="128975" y="387002"/>
                  </a:lnTo>
                  <a:lnTo>
                    <a:pt x="0" y="387002"/>
                  </a:lnTo>
                  <a:close/>
                </a:path>
              </a:pathLst>
            </a:custGeom>
            <a:solidFill>
              <a:srgbClr val="006DAC"/>
            </a:solidFill>
          </p:spPr>
          <p:txBody>
            <a:bodyPr/>
            <a:lstStyle/>
            <a:p>
              <a:endParaRPr lang="pt-BR"/>
            </a:p>
          </p:txBody>
        </p:sp>
        <p:sp>
          <p:nvSpPr>
            <p:cNvPr id="13" name="TextBox 13"/>
            <p:cNvSpPr txBox="1"/>
            <p:nvPr/>
          </p:nvSpPr>
          <p:spPr>
            <a:xfrm>
              <a:off x="0" y="-47625"/>
              <a:ext cx="128975" cy="434627"/>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4863073" y="-3607290"/>
            <a:ext cx="9271980" cy="9271980"/>
          </a:xfrm>
          <a:custGeom>
            <a:avLst/>
            <a:gdLst/>
            <a:ahLst/>
            <a:cxnLst/>
            <a:rect l="l" t="t" r="r" b="b"/>
            <a:pathLst>
              <a:path w="9271980" h="9271980">
                <a:moveTo>
                  <a:pt x="0" y="0"/>
                </a:moveTo>
                <a:lnTo>
                  <a:pt x="9271980" y="0"/>
                </a:lnTo>
                <a:lnTo>
                  <a:pt x="9271980" y="9271980"/>
                </a:lnTo>
                <a:lnTo>
                  <a:pt x="0" y="92719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5" name="TextBox 15"/>
          <p:cNvSpPr txBox="1"/>
          <p:nvPr/>
        </p:nvSpPr>
        <p:spPr>
          <a:xfrm>
            <a:off x="3549476" y="1083268"/>
            <a:ext cx="11189047" cy="618461"/>
          </a:xfrm>
          <a:prstGeom prst="rect">
            <a:avLst/>
          </a:prstGeom>
        </p:spPr>
        <p:txBody>
          <a:bodyPr lIns="0" tIns="0" rIns="0" bIns="0" rtlCol="0" anchor="t">
            <a:spAutoFit/>
          </a:bodyPr>
          <a:lstStyle/>
          <a:p>
            <a:pPr marL="0" lvl="0" indent="0" algn="ctr">
              <a:lnSpc>
                <a:spcPts val="4893"/>
              </a:lnSpc>
              <a:spcBef>
                <a:spcPct val="0"/>
              </a:spcBef>
            </a:pPr>
            <a:r>
              <a:rPr lang="en-US" sz="4011" b="1">
                <a:solidFill>
                  <a:srgbClr val="006DAC"/>
                </a:solidFill>
                <a:latin typeface="Proxima Nova Heavy"/>
                <a:ea typeface="Proxima Nova Heavy"/>
                <a:cs typeface="Proxima Nova Heavy"/>
                <a:sym typeface="Proxima Nova Heavy"/>
              </a:rPr>
              <a:t>SOBRE O FUNCIONAMENTO DA TECNOLOGIA</a:t>
            </a:r>
          </a:p>
        </p:txBody>
      </p:sp>
      <p:sp>
        <p:nvSpPr>
          <p:cNvPr id="16" name="TextBox 16"/>
          <p:cNvSpPr txBox="1"/>
          <p:nvPr/>
        </p:nvSpPr>
        <p:spPr>
          <a:xfrm>
            <a:off x="1833457" y="2704298"/>
            <a:ext cx="13465813" cy="6792055"/>
          </a:xfrm>
          <a:prstGeom prst="rect">
            <a:avLst/>
          </a:prstGeom>
        </p:spPr>
        <p:txBody>
          <a:bodyPr lIns="0" tIns="0" rIns="0" bIns="0" rtlCol="0" anchor="t">
            <a:spAutoFit/>
          </a:bodyPr>
          <a:lstStyle/>
          <a:p>
            <a:pPr marL="641492" lvl="1" indent="-320746" algn="l">
              <a:lnSpc>
                <a:spcPts val="4159"/>
              </a:lnSpc>
              <a:buFont typeface="Arial"/>
              <a:buChar char="•"/>
            </a:pPr>
            <a:r>
              <a:rPr lang="en-US" sz="2971" b="1">
                <a:solidFill>
                  <a:srgbClr val="006DAC"/>
                </a:solidFill>
                <a:latin typeface="Proxima Nova Bold"/>
                <a:ea typeface="Proxima Nova Bold"/>
                <a:cs typeface="Proxima Nova Bold"/>
                <a:sym typeface="Proxima Nova Bold"/>
              </a:rPr>
              <a:t>Comunicação Bidirecional</a:t>
            </a:r>
          </a:p>
          <a:p>
            <a:pPr marL="1282984" lvl="2" indent="-427661" algn="l">
              <a:lnSpc>
                <a:spcPts val="4159"/>
              </a:lnSpc>
              <a:spcBef>
                <a:spcPct val="0"/>
              </a:spcBef>
              <a:buFont typeface="Arial"/>
              <a:buChar char="⚬"/>
            </a:pPr>
            <a:r>
              <a:rPr lang="en-US" sz="2971">
                <a:solidFill>
                  <a:srgbClr val="006DAC"/>
                </a:solidFill>
                <a:latin typeface="Proxima Nova"/>
                <a:ea typeface="Proxima Nova"/>
                <a:cs typeface="Proxima Nova"/>
                <a:sym typeface="Proxima Nova"/>
              </a:rPr>
              <a:t>Permite envio e recebimento de dados entre dispositivos e gat</a:t>
            </a:r>
            <a:r>
              <a:rPr lang="en-US" sz="2971" u="none" strike="noStrike">
                <a:solidFill>
                  <a:srgbClr val="006DAC"/>
                </a:solidFill>
                <a:latin typeface="Proxima Nova"/>
                <a:ea typeface="Proxima Nova"/>
                <a:cs typeface="Proxima Nova"/>
                <a:sym typeface="Proxima Nova"/>
              </a:rPr>
              <a:t>eways.</a:t>
            </a:r>
          </a:p>
          <a:p>
            <a:pPr marL="641492" lvl="1" indent="-320746" algn="l">
              <a:lnSpc>
                <a:spcPts val="4159"/>
              </a:lnSpc>
              <a:spcBef>
                <a:spcPct val="0"/>
              </a:spcBef>
              <a:buFont typeface="Arial"/>
              <a:buChar char="•"/>
            </a:pPr>
            <a:r>
              <a:rPr lang="en-US" sz="2971" b="1" u="none" strike="noStrike">
                <a:solidFill>
                  <a:srgbClr val="006DAC"/>
                </a:solidFill>
                <a:latin typeface="Proxima Nova Bold"/>
                <a:ea typeface="Proxima Nova Bold"/>
                <a:cs typeface="Proxima Nova Bold"/>
                <a:sym typeface="Proxima Nova Bold"/>
              </a:rPr>
              <a:t>Arquitetura em Camadas</a:t>
            </a:r>
          </a:p>
          <a:p>
            <a:pPr marL="1282984" lvl="2" indent="-427661" algn="l">
              <a:lnSpc>
                <a:spcPts val="4159"/>
              </a:lnSpc>
              <a:spcBef>
                <a:spcPct val="0"/>
              </a:spcBef>
              <a:buFont typeface="Arial"/>
              <a:buChar char="⚬"/>
            </a:pPr>
            <a:r>
              <a:rPr lang="en-US" sz="2971" u="none" strike="noStrike">
                <a:solidFill>
                  <a:srgbClr val="006DAC"/>
                </a:solidFill>
                <a:latin typeface="Proxima Nova"/>
                <a:ea typeface="Proxima Nova"/>
                <a:cs typeface="Proxima Nova"/>
                <a:sym typeface="Proxima Nova"/>
              </a:rPr>
              <a:t>O LoRaWAN adiciona um protocolo de camada de rede para gerenciar a comunicação.</a:t>
            </a:r>
          </a:p>
          <a:p>
            <a:pPr marL="1282984" lvl="2" indent="-427661" algn="l">
              <a:lnSpc>
                <a:spcPts val="4159"/>
              </a:lnSpc>
              <a:spcBef>
                <a:spcPct val="0"/>
              </a:spcBef>
              <a:buFont typeface="Arial"/>
              <a:buChar char="⚬"/>
            </a:pPr>
            <a:r>
              <a:rPr lang="en-US" sz="2971" u="none" strike="noStrike">
                <a:solidFill>
                  <a:srgbClr val="006DAC"/>
                </a:solidFill>
                <a:latin typeface="Proxima Nova"/>
                <a:ea typeface="Proxima Nova"/>
                <a:cs typeface="Proxima Nova"/>
                <a:sym typeface="Proxima Nova"/>
              </a:rPr>
              <a:t>Os gateways conectam-se aos servidores da rede via IP.</a:t>
            </a:r>
          </a:p>
          <a:p>
            <a:pPr marL="641492" lvl="1" indent="-320746" algn="l">
              <a:lnSpc>
                <a:spcPts val="4159"/>
              </a:lnSpc>
              <a:spcBef>
                <a:spcPct val="0"/>
              </a:spcBef>
              <a:buFont typeface="Arial"/>
              <a:buChar char="•"/>
            </a:pPr>
            <a:r>
              <a:rPr lang="en-US" sz="2971" b="1" u="none" strike="noStrike">
                <a:solidFill>
                  <a:srgbClr val="006DAC"/>
                </a:solidFill>
                <a:latin typeface="Proxima Nova Bold"/>
                <a:ea typeface="Proxima Nova Bold"/>
                <a:cs typeface="Proxima Nova Bold"/>
                <a:sym typeface="Proxima Nova Bold"/>
              </a:rPr>
              <a:t>Principais Recursos</a:t>
            </a:r>
          </a:p>
          <a:p>
            <a:pPr marL="1282984" lvl="2" indent="-427661" algn="l">
              <a:lnSpc>
                <a:spcPts val="4159"/>
              </a:lnSpc>
              <a:spcBef>
                <a:spcPct val="0"/>
              </a:spcBef>
              <a:buFont typeface="Arial"/>
              <a:buChar char="⚬"/>
            </a:pPr>
            <a:r>
              <a:rPr lang="en-US" sz="2971" u="none" strike="noStrike">
                <a:solidFill>
                  <a:srgbClr val="006DAC"/>
                </a:solidFill>
                <a:latin typeface="Proxima Nova"/>
                <a:ea typeface="Proxima Nova"/>
                <a:cs typeface="Proxima Nova"/>
                <a:sym typeface="Proxima Nova"/>
              </a:rPr>
              <a:t>Taxas de dados adaptativas </a:t>
            </a:r>
          </a:p>
          <a:p>
            <a:pPr marL="1282984" lvl="2" indent="-427661" algn="l">
              <a:lnSpc>
                <a:spcPts val="4159"/>
              </a:lnSpc>
              <a:spcBef>
                <a:spcPct val="0"/>
              </a:spcBef>
              <a:buFont typeface="Arial"/>
              <a:buChar char="⚬"/>
            </a:pPr>
            <a:r>
              <a:rPr lang="en-US" sz="2971" u="none" strike="noStrike">
                <a:solidFill>
                  <a:srgbClr val="006DAC"/>
                </a:solidFill>
                <a:latin typeface="Proxima Nova"/>
                <a:ea typeface="Proxima Nova"/>
                <a:cs typeface="Proxima Nova"/>
                <a:sym typeface="Proxima Nova"/>
              </a:rPr>
              <a:t>Endereçamento de dispositivos </a:t>
            </a:r>
          </a:p>
          <a:p>
            <a:pPr marL="1282984" lvl="2" indent="-427661" algn="l">
              <a:lnSpc>
                <a:spcPts val="4159"/>
              </a:lnSpc>
              <a:spcBef>
                <a:spcPct val="0"/>
              </a:spcBef>
              <a:buFont typeface="Arial"/>
              <a:buChar char="⚬"/>
            </a:pPr>
            <a:r>
              <a:rPr lang="en-US" sz="2971" u="none" strike="noStrike">
                <a:solidFill>
                  <a:srgbClr val="006DAC"/>
                </a:solidFill>
                <a:latin typeface="Proxima Nova"/>
                <a:ea typeface="Proxima Nova"/>
                <a:cs typeface="Proxima Nova"/>
                <a:sym typeface="Proxima Nova"/>
              </a:rPr>
              <a:t>Segurança .</a:t>
            </a:r>
          </a:p>
          <a:p>
            <a:pPr marL="1282984" lvl="2" indent="-427661" algn="l">
              <a:lnSpc>
                <a:spcPts val="4159"/>
              </a:lnSpc>
              <a:spcBef>
                <a:spcPct val="0"/>
              </a:spcBef>
              <a:buFont typeface="Arial"/>
              <a:buChar char="⚬"/>
            </a:pPr>
            <a:r>
              <a:rPr lang="en-US" sz="2971" u="none" strike="noStrike">
                <a:solidFill>
                  <a:srgbClr val="006DAC"/>
                </a:solidFill>
                <a:latin typeface="Proxima Nova"/>
                <a:ea typeface="Proxima Nova"/>
                <a:cs typeface="Proxima Nova"/>
                <a:sym typeface="Proxima Nova"/>
              </a:rPr>
              <a:t>Roaming </a:t>
            </a:r>
          </a:p>
          <a:p>
            <a:pPr algn="l">
              <a:lnSpc>
                <a:spcPts val="4159"/>
              </a:lnSpc>
              <a:spcBef>
                <a:spcPct val="0"/>
              </a:spcBef>
            </a:pPr>
            <a:endParaRPr lang="en-US" sz="2971" u="none" strike="noStrike">
              <a:solidFill>
                <a:srgbClr val="006DAC"/>
              </a:solidFill>
              <a:latin typeface="Proxima Nova"/>
              <a:ea typeface="Proxima Nova"/>
              <a:cs typeface="Proxima Nova"/>
              <a:sym typeface="Proxima Nova"/>
            </a:endParaRPr>
          </a:p>
          <a:p>
            <a:pPr marL="0" lvl="0" indent="0" algn="l">
              <a:lnSpc>
                <a:spcPts val="4159"/>
              </a:lnSpc>
              <a:spcBef>
                <a:spcPct val="0"/>
              </a:spcBef>
            </a:pPr>
            <a:endParaRPr lang="en-US" sz="2971" u="none" strike="noStrike">
              <a:solidFill>
                <a:srgbClr val="006DAC"/>
              </a:solidFill>
              <a:latin typeface="Proxima Nova"/>
              <a:ea typeface="Proxima Nova"/>
              <a:cs typeface="Proxima Nova"/>
              <a:sym typeface="Proxima Nov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2077" y="662561"/>
            <a:ext cx="1660777" cy="1469400"/>
            <a:chOff x="0" y="0"/>
            <a:chExt cx="437406" cy="387002"/>
          </a:xfrm>
        </p:grpSpPr>
        <p:sp>
          <p:nvSpPr>
            <p:cNvPr id="3" name="Freeform 3"/>
            <p:cNvSpPr/>
            <p:nvPr/>
          </p:nvSpPr>
          <p:spPr>
            <a:xfrm>
              <a:off x="0" y="0"/>
              <a:ext cx="437406" cy="387002"/>
            </a:xfrm>
            <a:custGeom>
              <a:avLst/>
              <a:gdLst/>
              <a:ahLst/>
              <a:cxnLst/>
              <a:rect l="l" t="t" r="r" b="b"/>
              <a:pathLst>
                <a:path w="437406" h="387002">
                  <a:moveTo>
                    <a:pt x="0" y="0"/>
                  </a:moveTo>
                  <a:lnTo>
                    <a:pt x="437406" y="0"/>
                  </a:lnTo>
                  <a:lnTo>
                    <a:pt x="437406" y="387002"/>
                  </a:lnTo>
                  <a:lnTo>
                    <a:pt x="0" y="387002"/>
                  </a:lnTo>
                  <a:close/>
                </a:path>
              </a:pathLst>
            </a:custGeom>
            <a:solidFill>
              <a:srgbClr val="0CC0DF"/>
            </a:solidFill>
          </p:spPr>
          <p:txBody>
            <a:bodyPr/>
            <a:lstStyle/>
            <a:p>
              <a:endParaRPr lang="pt-BR"/>
            </a:p>
          </p:txBody>
        </p:sp>
        <p:sp>
          <p:nvSpPr>
            <p:cNvPr id="4" name="TextBox 4"/>
            <p:cNvSpPr txBox="1"/>
            <p:nvPr/>
          </p:nvSpPr>
          <p:spPr>
            <a:xfrm>
              <a:off x="0" y="-47625"/>
              <a:ext cx="437406"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299271" y="9621587"/>
            <a:ext cx="1660777" cy="1469400"/>
            <a:chOff x="0" y="0"/>
            <a:chExt cx="437406" cy="387002"/>
          </a:xfrm>
        </p:grpSpPr>
        <p:sp>
          <p:nvSpPr>
            <p:cNvPr id="6" name="Freeform 6"/>
            <p:cNvSpPr/>
            <p:nvPr/>
          </p:nvSpPr>
          <p:spPr>
            <a:xfrm>
              <a:off x="0" y="0"/>
              <a:ext cx="437406" cy="387002"/>
            </a:xfrm>
            <a:custGeom>
              <a:avLst/>
              <a:gdLst/>
              <a:ahLst/>
              <a:cxnLst/>
              <a:rect l="l" t="t" r="r" b="b"/>
              <a:pathLst>
                <a:path w="437406" h="387002">
                  <a:moveTo>
                    <a:pt x="0" y="0"/>
                  </a:moveTo>
                  <a:lnTo>
                    <a:pt x="437406" y="0"/>
                  </a:lnTo>
                  <a:lnTo>
                    <a:pt x="437406" y="387002"/>
                  </a:lnTo>
                  <a:lnTo>
                    <a:pt x="0" y="387002"/>
                  </a:lnTo>
                  <a:close/>
                </a:path>
              </a:pathLst>
            </a:custGeom>
            <a:solidFill>
              <a:srgbClr val="0CC0DF"/>
            </a:solidFill>
          </p:spPr>
          <p:txBody>
            <a:bodyPr/>
            <a:lstStyle/>
            <a:p>
              <a:endParaRPr lang="pt-BR"/>
            </a:p>
          </p:txBody>
        </p:sp>
        <p:sp>
          <p:nvSpPr>
            <p:cNvPr id="7" name="TextBox 7"/>
            <p:cNvSpPr txBox="1"/>
            <p:nvPr/>
          </p:nvSpPr>
          <p:spPr>
            <a:xfrm>
              <a:off x="0" y="-47625"/>
              <a:ext cx="437406"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13241" y="662561"/>
            <a:ext cx="489701" cy="1469400"/>
            <a:chOff x="0" y="0"/>
            <a:chExt cx="128975" cy="387002"/>
          </a:xfrm>
        </p:grpSpPr>
        <p:sp>
          <p:nvSpPr>
            <p:cNvPr id="9" name="Freeform 9"/>
            <p:cNvSpPr/>
            <p:nvPr/>
          </p:nvSpPr>
          <p:spPr>
            <a:xfrm>
              <a:off x="0" y="0"/>
              <a:ext cx="128975" cy="387002"/>
            </a:xfrm>
            <a:custGeom>
              <a:avLst/>
              <a:gdLst/>
              <a:ahLst/>
              <a:cxnLst/>
              <a:rect l="l" t="t" r="r" b="b"/>
              <a:pathLst>
                <a:path w="128975" h="387002">
                  <a:moveTo>
                    <a:pt x="0" y="0"/>
                  </a:moveTo>
                  <a:lnTo>
                    <a:pt x="128975" y="0"/>
                  </a:lnTo>
                  <a:lnTo>
                    <a:pt x="128975" y="387002"/>
                  </a:lnTo>
                  <a:lnTo>
                    <a:pt x="0" y="387002"/>
                  </a:lnTo>
                  <a:close/>
                </a:path>
              </a:pathLst>
            </a:custGeom>
            <a:solidFill>
              <a:srgbClr val="006DAC"/>
            </a:solidFill>
          </p:spPr>
          <p:txBody>
            <a:bodyPr/>
            <a:lstStyle/>
            <a:p>
              <a:endParaRPr lang="pt-BR"/>
            </a:p>
          </p:txBody>
        </p:sp>
        <p:sp>
          <p:nvSpPr>
            <p:cNvPr id="10" name="TextBox 10"/>
            <p:cNvSpPr txBox="1"/>
            <p:nvPr/>
          </p:nvSpPr>
          <p:spPr>
            <a:xfrm>
              <a:off x="0" y="-47625"/>
              <a:ext cx="128975"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044589" y="9621587"/>
            <a:ext cx="489701" cy="1469400"/>
            <a:chOff x="0" y="0"/>
            <a:chExt cx="128975" cy="387002"/>
          </a:xfrm>
        </p:grpSpPr>
        <p:sp>
          <p:nvSpPr>
            <p:cNvPr id="12" name="Freeform 12"/>
            <p:cNvSpPr/>
            <p:nvPr/>
          </p:nvSpPr>
          <p:spPr>
            <a:xfrm>
              <a:off x="0" y="0"/>
              <a:ext cx="128975" cy="387002"/>
            </a:xfrm>
            <a:custGeom>
              <a:avLst/>
              <a:gdLst/>
              <a:ahLst/>
              <a:cxnLst/>
              <a:rect l="l" t="t" r="r" b="b"/>
              <a:pathLst>
                <a:path w="128975" h="387002">
                  <a:moveTo>
                    <a:pt x="0" y="0"/>
                  </a:moveTo>
                  <a:lnTo>
                    <a:pt x="128975" y="0"/>
                  </a:lnTo>
                  <a:lnTo>
                    <a:pt x="128975" y="387002"/>
                  </a:lnTo>
                  <a:lnTo>
                    <a:pt x="0" y="387002"/>
                  </a:lnTo>
                  <a:close/>
                </a:path>
              </a:pathLst>
            </a:custGeom>
            <a:solidFill>
              <a:srgbClr val="006DAC"/>
            </a:solidFill>
          </p:spPr>
          <p:txBody>
            <a:bodyPr/>
            <a:lstStyle/>
            <a:p>
              <a:endParaRPr lang="pt-BR"/>
            </a:p>
          </p:txBody>
        </p:sp>
        <p:sp>
          <p:nvSpPr>
            <p:cNvPr id="13" name="TextBox 13"/>
            <p:cNvSpPr txBox="1"/>
            <p:nvPr/>
          </p:nvSpPr>
          <p:spPr>
            <a:xfrm>
              <a:off x="0" y="-47625"/>
              <a:ext cx="128975" cy="434627"/>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4863073" y="-3607290"/>
            <a:ext cx="9271980" cy="9271980"/>
          </a:xfrm>
          <a:custGeom>
            <a:avLst/>
            <a:gdLst/>
            <a:ahLst/>
            <a:cxnLst/>
            <a:rect l="l" t="t" r="r" b="b"/>
            <a:pathLst>
              <a:path w="9271980" h="9271980">
                <a:moveTo>
                  <a:pt x="0" y="0"/>
                </a:moveTo>
                <a:lnTo>
                  <a:pt x="9271980" y="0"/>
                </a:lnTo>
                <a:lnTo>
                  <a:pt x="9271980" y="9271980"/>
                </a:lnTo>
                <a:lnTo>
                  <a:pt x="0" y="92719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5" name="TextBox 15"/>
          <p:cNvSpPr txBox="1"/>
          <p:nvPr/>
        </p:nvSpPr>
        <p:spPr>
          <a:xfrm>
            <a:off x="5229002" y="1083268"/>
            <a:ext cx="7829996" cy="618461"/>
          </a:xfrm>
          <a:prstGeom prst="rect">
            <a:avLst/>
          </a:prstGeom>
        </p:spPr>
        <p:txBody>
          <a:bodyPr lIns="0" tIns="0" rIns="0" bIns="0" rtlCol="0" anchor="t">
            <a:spAutoFit/>
          </a:bodyPr>
          <a:lstStyle/>
          <a:p>
            <a:pPr marL="0" lvl="0" indent="0" algn="ctr">
              <a:lnSpc>
                <a:spcPts val="4893"/>
              </a:lnSpc>
              <a:spcBef>
                <a:spcPct val="0"/>
              </a:spcBef>
            </a:pPr>
            <a:r>
              <a:rPr lang="en-US" sz="4011" b="1">
                <a:solidFill>
                  <a:srgbClr val="006DAC"/>
                </a:solidFill>
                <a:latin typeface="Proxima Nova Heavy"/>
                <a:ea typeface="Proxima Nova Heavy"/>
                <a:cs typeface="Proxima Nova Heavy"/>
                <a:sym typeface="Proxima Nova Heavy"/>
              </a:rPr>
              <a:t>VANTAGENS E DESVANTAGENS</a:t>
            </a:r>
          </a:p>
        </p:txBody>
      </p:sp>
      <p:sp>
        <p:nvSpPr>
          <p:cNvPr id="16" name="TextBox 16"/>
          <p:cNvSpPr txBox="1"/>
          <p:nvPr/>
        </p:nvSpPr>
        <p:spPr>
          <a:xfrm>
            <a:off x="2663846" y="2996198"/>
            <a:ext cx="13465813" cy="5273770"/>
          </a:xfrm>
          <a:prstGeom prst="rect">
            <a:avLst/>
          </a:prstGeom>
        </p:spPr>
        <p:txBody>
          <a:bodyPr lIns="0" tIns="0" rIns="0" bIns="0" rtlCol="0" anchor="t">
            <a:spAutoFit/>
          </a:bodyPr>
          <a:lstStyle/>
          <a:p>
            <a:pPr algn="l">
              <a:lnSpc>
                <a:spcPts val="4579"/>
              </a:lnSpc>
            </a:pPr>
            <a:r>
              <a:rPr lang="en-US" sz="3271" b="1">
                <a:solidFill>
                  <a:srgbClr val="006DAC"/>
                </a:solidFill>
                <a:latin typeface="Proxima Nova Bold"/>
                <a:ea typeface="Proxima Nova Bold"/>
                <a:cs typeface="Proxima Nova Bold"/>
                <a:sym typeface="Proxima Nova Bold"/>
              </a:rPr>
              <a:t>Vantagens</a:t>
            </a:r>
          </a:p>
          <a:p>
            <a:pPr marL="641492" lvl="1" indent="-320746" algn="l">
              <a:lnSpc>
                <a:spcPts val="4159"/>
              </a:lnSpc>
              <a:buFont typeface="Arial"/>
              <a:buChar char="•"/>
            </a:pPr>
            <a:r>
              <a:rPr lang="en-US" sz="2971">
                <a:solidFill>
                  <a:srgbClr val="006DAC"/>
                </a:solidFill>
                <a:latin typeface="Proxima Nova"/>
                <a:ea typeface="Proxima Nova"/>
                <a:cs typeface="Proxima Nova"/>
                <a:sym typeface="Proxima Nova"/>
              </a:rPr>
              <a:t>Longo alcance (conexão em áreas extensas, até dezenas de quilômetros).</a:t>
            </a:r>
          </a:p>
          <a:p>
            <a:pPr marL="641492" lvl="1" indent="-320746" algn="l">
              <a:lnSpc>
                <a:spcPts val="4159"/>
              </a:lnSpc>
              <a:spcBef>
                <a:spcPct val="0"/>
              </a:spcBef>
              <a:buFont typeface="Arial"/>
              <a:buChar char="•"/>
            </a:pPr>
            <a:r>
              <a:rPr lang="en-US" sz="2971">
                <a:solidFill>
                  <a:srgbClr val="006DAC"/>
                </a:solidFill>
                <a:latin typeface="Proxima Nova"/>
                <a:ea typeface="Proxima Nova"/>
                <a:cs typeface="Proxima Nova"/>
                <a:sym typeface="Proxima Nova"/>
              </a:rPr>
              <a:t>Baixo consumo de energia (dispositivos podem op</a:t>
            </a:r>
            <a:r>
              <a:rPr lang="en-US" sz="2971" u="none" strike="noStrike">
                <a:solidFill>
                  <a:srgbClr val="006DAC"/>
                </a:solidFill>
                <a:latin typeface="Proxima Nova"/>
                <a:ea typeface="Proxima Nova"/>
                <a:cs typeface="Proxima Nova"/>
                <a:sym typeface="Proxima Nova"/>
              </a:rPr>
              <a:t>erar por anos com uma única bateria).</a:t>
            </a:r>
          </a:p>
          <a:p>
            <a:pPr marL="641492" lvl="1" indent="-320746" algn="l">
              <a:lnSpc>
                <a:spcPts val="4159"/>
              </a:lnSpc>
              <a:spcBef>
                <a:spcPct val="0"/>
              </a:spcBef>
              <a:buFont typeface="Arial"/>
              <a:buChar char="•"/>
            </a:pPr>
            <a:r>
              <a:rPr lang="en-US" sz="2971" u="none" strike="noStrike">
                <a:solidFill>
                  <a:srgbClr val="006DAC"/>
                </a:solidFill>
                <a:latin typeface="Proxima Nova"/>
                <a:ea typeface="Proxima Nova"/>
                <a:cs typeface="Proxima Nova"/>
                <a:sym typeface="Proxima Nova"/>
              </a:rPr>
              <a:t>Alta capacidade de conexão (suporta milhares de dispositivos na mesma rede).</a:t>
            </a:r>
          </a:p>
          <a:p>
            <a:pPr marL="641492" lvl="1" indent="-320746" algn="l">
              <a:lnSpc>
                <a:spcPts val="4159"/>
              </a:lnSpc>
              <a:spcBef>
                <a:spcPct val="0"/>
              </a:spcBef>
              <a:buFont typeface="Arial"/>
              <a:buChar char="•"/>
            </a:pPr>
            <a:r>
              <a:rPr lang="en-US" sz="2971" u="none" strike="noStrike">
                <a:solidFill>
                  <a:srgbClr val="006DAC"/>
                </a:solidFill>
                <a:latin typeface="Proxima Nova"/>
                <a:ea typeface="Proxima Nova"/>
                <a:cs typeface="Proxima Nova"/>
                <a:sym typeface="Proxima Nova"/>
              </a:rPr>
              <a:t>Custo efetivo (infraestrutura mais barata em comparação com redes móveis).</a:t>
            </a:r>
          </a:p>
          <a:p>
            <a:pPr marL="641492" lvl="1" indent="-320746" algn="l">
              <a:lnSpc>
                <a:spcPts val="4159"/>
              </a:lnSpc>
              <a:spcBef>
                <a:spcPct val="0"/>
              </a:spcBef>
              <a:buFont typeface="Arial"/>
              <a:buChar char="•"/>
            </a:pPr>
            <a:r>
              <a:rPr lang="en-US" sz="2971" u="none" strike="noStrike">
                <a:solidFill>
                  <a:srgbClr val="006DAC"/>
                </a:solidFill>
                <a:latin typeface="Proxima Nova"/>
                <a:ea typeface="Proxima Nova"/>
                <a:cs typeface="Proxima Nova"/>
                <a:sym typeface="Proxima Nova"/>
              </a:rPr>
              <a:t>Segurança (criptografia ponta a ponta protege os dados transmitidos).</a:t>
            </a:r>
          </a:p>
          <a:p>
            <a:pPr algn="l">
              <a:lnSpc>
                <a:spcPts val="4159"/>
              </a:lnSpc>
              <a:spcBef>
                <a:spcPct val="0"/>
              </a:spcBef>
            </a:pPr>
            <a:endParaRPr lang="en-US" sz="2971" u="none" strike="noStrike">
              <a:solidFill>
                <a:srgbClr val="006DAC"/>
              </a:solidFill>
              <a:latin typeface="Proxima Nova"/>
              <a:ea typeface="Proxima Nova"/>
              <a:cs typeface="Proxima Nova"/>
              <a:sym typeface="Proxima Nova"/>
            </a:endParaRPr>
          </a:p>
          <a:p>
            <a:pPr marL="0" lvl="0" indent="0" algn="l">
              <a:lnSpc>
                <a:spcPts val="4159"/>
              </a:lnSpc>
              <a:spcBef>
                <a:spcPct val="0"/>
              </a:spcBef>
            </a:pPr>
            <a:endParaRPr lang="en-US" sz="2971" u="none" strike="noStrike">
              <a:solidFill>
                <a:srgbClr val="006DAC"/>
              </a:solidFill>
              <a:latin typeface="Proxima Nova"/>
              <a:ea typeface="Proxima Nova"/>
              <a:cs typeface="Proxima Nova"/>
              <a:sym typeface="Proxima Nov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32077" y="662561"/>
            <a:ext cx="1660777" cy="1469400"/>
            <a:chOff x="0" y="0"/>
            <a:chExt cx="437406" cy="387002"/>
          </a:xfrm>
        </p:grpSpPr>
        <p:sp>
          <p:nvSpPr>
            <p:cNvPr id="3" name="Freeform 3"/>
            <p:cNvSpPr/>
            <p:nvPr/>
          </p:nvSpPr>
          <p:spPr>
            <a:xfrm>
              <a:off x="0" y="0"/>
              <a:ext cx="437406" cy="387002"/>
            </a:xfrm>
            <a:custGeom>
              <a:avLst/>
              <a:gdLst/>
              <a:ahLst/>
              <a:cxnLst/>
              <a:rect l="l" t="t" r="r" b="b"/>
              <a:pathLst>
                <a:path w="437406" h="387002">
                  <a:moveTo>
                    <a:pt x="0" y="0"/>
                  </a:moveTo>
                  <a:lnTo>
                    <a:pt x="437406" y="0"/>
                  </a:lnTo>
                  <a:lnTo>
                    <a:pt x="437406" y="387002"/>
                  </a:lnTo>
                  <a:lnTo>
                    <a:pt x="0" y="387002"/>
                  </a:lnTo>
                  <a:close/>
                </a:path>
              </a:pathLst>
            </a:custGeom>
            <a:solidFill>
              <a:srgbClr val="0CC0DF"/>
            </a:solidFill>
          </p:spPr>
          <p:txBody>
            <a:bodyPr/>
            <a:lstStyle/>
            <a:p>
              <a:endParaRPr lang="pt-BR"/>
            </a:p>
          </p:txBody>
        </p:sp>
        <p:sp>
          <p:nvSpPr>
            <p:cNvPr id="4" name="TextBox 4"/>
            <p:cNvSpPr txBox="1"/>
            <p:nvPr/>
          </p:nvSpPr>
          <p:spPr>
            <a:xfrm>
              <a:off x="0" y="-47625"/>
              <a:ext cx="437406"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5299271" y="9621587"/>
            <a:ext cx="1660777" cy="1469400"/>
            <a:chOff x="0" y="0"/>
            <a:chExt cx="437406" cy="387002"/>
          </a:xfrm>
        </p:grpSpPr>
        <p:sp>
          <p:nvSpPr>
            <p:cNvPr id="6" name="Freeform 6"/>
            <p:cNvSpPr/>
            <p:nvPr/>
          </p:nvSpPr>
          <p:spPr>
            <a:xfrm>
              <a:off x="0" y="0"/>
              <a:ext cx="437406" cy="387002"/>
            </a:xfrm>
            <a:custGeom>
              <a:avLst/>
              <a:gdLst/>
              <a:ahLst/>
              <a:cxnLst/>
              <a:rect l="l" t="t" r="r" b="b"/>
              <a:pathLst>
                <a:path w="437406" h="387002">
                  <a:moveTo>
                    <a:pt x="0" y="0"/>
                  </a:moveTo>
                  <a:lnTo>
                    <a:pt x="437406" y="0"/>
                  </a:lnTo>
                  <a:lnTo>
                    <a:pt x="437406" y="387002"/>
                  </a:lnTo>
                  <a:lnTo>
                    <a:pt x="0" y="387002"/>
                  </a:lnTo>
                  <a:close/>
                </a:path>
              </a:pathLst>
            </a:custGeom>
            <a:solidFill>
              <a:srgbClr val="0CC0DF"/>
            </a:solidFill>
          </p:spPr>
          <p:txBody>
            <a:bodyPr/>
            <a:lstStyle/>
            <a:p>
              <a:endParaRPr lang="pt-BR"/>
            </a:p>
          </p:txBody>
        </p:sp>
        <p:sp>
          <p:nvSpPr>
            <p:cNvPr id="7" name="TextBox 7"/>
            <p:cNvSpPr txBox="1"/>
            <p:nvPr/>
          </p:nvSpPr>
          <p:spPr>
            <a:xfrm>
              <a:off x="0" y="-47625"/>
              <a:ext cx="437406"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113241" y="662561"/>
            <a:ext cx="489701" cy="1469400"/>
            <a:chOff x="0" y="0"/>
            <a:chExt cx="128975" cy="387002"/>
          </a:xfrm>
        </p:grpSpPr>
        <p:sp>
          <p:nvSpPr>
            <p:cNvPr id="9" name="Freeform 9"/>
            <p:cNvSpPr/>
            <p:nvPr/>
          </p:nvSpPr>
          <p:spPr>
            <a:xfrm>
              <a:off x="0" y="0"/>
              <a:ext cx="128975" cy="387002"/>
            </a:xfrm>
            <a:custGeom>
              <a:avLst/>
              <a:gdLst/>
              <a:ahLst/>
              <a:cxnLst/>
              <a:rect l="l" t="t" r="r" b="b"/>
              <a:pathLst>
                <a:path w="128975" h="387002">
                  <a:moveTo>
                    <a:pt x="0" y="0"/>
                  </a:moveTo>
                  <a:lnTo>
                    <a:pt x="128975" y="0"/>
                  </a:lnTo>
                  <a:lnTo>
                    <a:pt x="128975" y="387002"/>
                  </a:lnTo>
                  <a:lnTo>
                    <a:pt x="0" y="387002"/>
                  </a:lnTo>
                  <a:close/>
                </a:path>
              </a:pathLst>
            </a:custGeom>
            <a:solidFill>
              <a:srgbClr val="006DAC"/>
            </a:solidFill>
          </p:spPr>
          <p:txBody>
            <a:bodyPr/>
            <a:lstStyle/>
            <a:p>
              <a:endParaRPr lang="pt-BR"/>
            </a:p>
          </p:txBody>
        </p:sp>
        <p:sp>
          <p:nvSpPr>
            <p:cNvPr id="10" name="TextBox 10"/>
            <p:cNvSpPr txBox="1"/>
            <p:nvPr/>
          </p:nvSpPr>
          <p:spPr>
            <a:xfrm>
              <a:off x="0" y="-47625"/>
              <a:ext cx="128975"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17044589" y="9621587"/>
            <a:ext cx="489701" cy="1469400"/>
            <a:chOff x="0" y="0"/>
            <a:chExt cx="128975" cy="387002"/>
          </a:xfrm>
        </p:grpSpPr>
        <p:sp>
          <p:nvSpPr>
            <p:cNvPr id="12" name="Freeform 12"/>
            <p:cNvSpPr/>
            <p:nvPr/>
          </p:nvSpPr>
          <p:spPr>
            <a:xfrm>
              <a:off x="0" y="0"/>
              <a:ext cx="128975" cy="387002"/>
            </a:xfrm>
            <a:custGeom>
              <a:avLst/>
              <a:gdLst/>
              <a:ahLst/>
              <a:cxnLst/>
              <a:rect l="l" t="t" r="r" b="b"/>
              <a:pathLst>
                <a:path w="128975" h="387002">
                  <a:moveTo>
                    <a:pt x="0" y="0"/>
                  </a:moveTo>
                  <a:lnTo>
                    <a:pt x="128975" y="0"/>
                  </a:lnTo>
                  <a:lnTo>
                    <a:pt x="128975" y="387002"/>
                  </a:lnTo>
                  <a:lnTo>
                    <a:pt x="0" y="387002"/>
                  </a:lnTo>
                  <a:close/>
                </a:path>
              </a:pathLst>
            </a:custGeom>
            <a:solidFill>
              <a:srgbClr val="006DAC"/>
            </a:solidFill>
          </p:spPr>
          <p:txBody>
            <a:bodyPr/>
            <a:lstStyle/>
            <a:p>
              <a:endParaRPr lang="pt-BR"/>
            </a:p>
          </p:txBody>
        </p:sp>
        <p:sp>
          <p:nvSpPr>
            <p:cNvPr id="13" name="TextBox 13"/>
            <p:cNvSpPr txBox="1"/>
            <p:nvPr/>
          </p:nvSpPr>
          <p:spPr>
            <a:xfrm>
              <a:off x="0" y="-47625"/>
              <a:ext cx="128975" cy="434627"/>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4863073" y="-3607290"/>
            <a:ext cx="9271980" cy="9271980"/>
          </a:xfrm>
          <a:custGeom>
            <a:avLst/>
            <a:gdLst/>
            <a:ahLst/>
            <a:cxnLst/>
            <a:rect l="l" t="t" r="r" b="b"/>
            <a:pathLst>
              <a:path w="9271980" h="9271980">
                <a:moveTo>
                  <a:pt x="0" y="0"/>
                </a:moveTo>
                <a:lnTo>
                  <a:pt x="9271980" y="0"/>
                </a:lnTo>
                <a:lnTo>
                  <a:pt x="9271980" y="9271980"/>
                </a:lnTo>
                <a:lnTo>
                  <a:pt x="0" y="92719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15" name="TextBox 15"/>
          <p:cNvSpPr txBox="1"/>
          <p:nvPr/>
        </p:nvSpPr>
        <p:spPr>
          <a:xfrm>
            <a:off x="5229002" y="1083268"/>
            <a:ext cx="7829996" cy="618461"/>
          </a:xfrm>
          <a:prstGeom prst="rect">
            <a:avLst/>
          </a:prstGeom>
        </p:spPr>
        <p:txBody>
          <a:bodyPr lIns="0" tIns="0" rIns="0" bIns="0" rtlCol="0" anchor="t">
            <a:spAutoFit/>
          </a:bodyPr>
          <a:lstStyle/>
          <a:p>
            <a:pPr marL="0" lvl="0" indent="0" algn="ctr">
              <a:lnSpc>
                <a:spcPts val="4893"/>
              </a:lnSpc>
              <a:spcBef>
                <a:spcPct val="0"/>
              </a:spcBef>
            </a:pPr>
            <a:r>
              <a:rPr lang="en-US" sz="4011" b="1">
                <a:solidFill>
                  <a:srgbClr val="006DAC"/>
                </a:solidFill>
                <a:latin typeface="Proxima Nova Heavy"/>
                <a:ea typeface="Proxima Nova Heavy"/>
                <a:cs typeface="Proxima Nova Heavy"/>
                <a:sym typeface="Proxima Nova Heavy"/>
              </a:rPr>
              <a:t>VANTAGENS E DESVANTAGENS</a:t>
            </a:r>
          </a:p>
        </p:txBody>
      </p:sp>
      <p:sp>
        <p:nvSpPr>
          <p:cNvPr id="16" name="TextBox 16"/>
          <p:cNvSpPr txBox="1"/>
          <p:nvPr/>
        </p:nvSpPr>
        <p:spPr>
          <a:xfrm>
            <a:off x="2663846" y="3087195"/>
            <a:ext cx="13465813" cy="4568920"/>
          </a:xfrm>
          <a:prstGeom prst="rect">
            <a:avLst/>
          </a:prstGeom>
        </p:spPr>
        <p:txBody>
          <a:bodyPr lIns="0" tIns="0" rIns="0" bIns="0" rtlCol="0" anchor="t">
            <a:spAutoFit/>
          </a:bodyPr>
          <a:lstStyle/>
          <a:p>
            <a:pPr algn="l">
              <a:lnSpc>
                <a:spcPts val="4579"/>
              </a:lnSpc>
            </a:pPr>
            <a:r>
              <a:rPr lang="en-US" sz="3271" b="1">
                <a:solidFill>
                  <a:srgbClr val="006DAC"/>
                </a:solidFill>
                <a:latin typeface="Proxima Nova Bold"/>
                <a:ea typeface="Proxima Nova Bold"/>
                <a:cs typeface="Proxima Nova Bold"/>
                <a:sym typeface="Proxima Nova Bold"/>
              </a:rPr>
              <a:t> Desafios</a:t>
            </a:r>
          </a:p>
          <a:p>
            <a:pPr marL="706260" lvl="1" indent="-353130" algn="l">
              <a:lnSpc>
                <a:spcPts val="4579"/>
              </a:lnSpc>
              <a:spcBef>
                <a:spcPct val="0"/>
              </a:spcBef>
              <a:buFont typeface="Arial"/>
              <a:buChar char="•"/>
            </a:pPr>
            <a:r>
              <a:rPr lang="en-US" sz="3271">
                <a:solidFill>
                  <a:srgbClr val="006DAC"/>
                </a:solidFill>
                <a:latin typeface="Proxima Nova"/>
                <a:ea typeface="Proxima Nova"/>
                <a:cs typeface="Proxima Nova"/>
                <a:sym typeface="Proxima Nova"/>
              </a:rPr>
              <a:t>Baixa taxa de transferência de dados (não adequ</a:t>
            </a:r>
            <a:r>
              <a:rPr lang="en-US" sz="3271" u="none" strike="noStrike">
                <a:solidFill>
                  <a:srgbClr val="006DAC"/>
                </a:solidFill>
                <a:latin typeface="Proxima Nova"/>
                <a:ea typeface="Proxima Nova"/>
                <a:cs typeface="Proxima Nova"/>
                <a:sym typeface="Proxima Nova"/>
              </a:rPr>
              <a:t>ado para aplicações que exigem alta velocidade).</a:t>
            </a:r>
          </a:p>
          <a:p>
            <a:pPr marL="706260" lvl="1" indent="-353130" algn="l">
              <a:lnSpc>
                <a:spcPts val="4579"/>
              </a:lnSpc>
              <a:spcBef>
                <a:spcPct val="0"/>
              </a:spcBef>
              <a:buFont typeface="Arial"/>
              <a:buChar char="•"/>
            </a:pPr>
            <a:r>
              <a:rPr lang="en-US" sz="3271" u="none" strike="noStrike">
                <a:solidFill>
                  <a:srgbClr val="006DAC"/>
                </a:solidFill>
                <a:latin typeface="Proxima Nova"/>
                <a:ea typeface="Proxima Nova"/>
                <a:cs typeface="Proxima Nova"/>
                <a:sym typeface="Proxima Nova"/>
              </a:rPr>
              <a:t>Dependência de gateways (necessário infraestrutura para retransmissão dos dados).</a:t>
            </a:r>
          </a:p>
          <a:p>
            <a:pPr marL="706260" lvl="1" indent="-353130" algn="l">
              <a:lnSpc>
                <a:spcPts val="4579"/>
              </a:lnSpc>
              <a:spcBef>
                <a:spcPct val="0"/>
              </a:spcBef>
              <a:buFont typeface="Arial"/>
              <a:buChar char="•"/>
            </a:pPr>
            <a:r>
              <a:rPr lang="en-US" sz="3271" u="none" strike="noStrike">
                <a:solidFill>
                  <a:srgbClr val="006DAC"/>
                </a:solidFill>
                <a:latin typeface="Proxima Nova"/>
                <a:ea typeface="Proxima Nova"/>
                <a:cs typeface="Proxima Nova"/>
                <a:sym typeface="Proxima Nova"/>
              </a:rPr>
              <a:t>Restrições de largura de banda (limitações podem afetar o desempenho da rede).</a:t>
            </a:r>
          </a:p>
          <a:p>
            <a:pPr marL="0" lvl="0" indent="0" algn="l">
              <a:lnSpc>
                <a:spcPts val="4159"/>
              </a:lnSpc>
              <a:spcBef>
                <a:spcPct val="0"/>
              </a:spcBef>
            </a:pPr>
            <a:endParaRPr lang="en-US" sz="3271" u="none" strike="noStrike">
              <a:solidFill>
                <a:srgbClr val="006DAC"/>
              </a:solidFill>
              <a:latin typeface="Proxima Nova"/>
              <a:ea typeface="Proxima Nova"/>
              <a:cs typeface="Proxima Nova"/>
              <a:sym typeface="Proxima Nov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484704" y="7764471"/>
            <a:ext cx="10857885" cy="5181559"/>
          </a:xfrm>
          <a:custGeom>
            <a:avLst/>
            <a:gdLst/>
            <a:ahLst/>
            <a:cxnLst/>
            <a:rect l="l" t="t" r="r" b="b"/>
            <a:pathLst>
              <a:path w="10857885" h="5181559">
                <a:moveTo>
                  <a:pt x="0" y="0"/>
                </a:moveTo>
                <a:lnTo>
                  <a:pt x="10857885" y="0"/>
                </a:lnTo>
                <a:lnTo>
                  <a:pt x="10857885" y="5181559"/>
                </a:lnTo>
                <a:lnTo>
                  <a:pt x="0" y="51815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pt-BR"/>
          </a:p>
        </p:txBody>
      </p:sp>
      <p:sp>
        <p:nvSpPr>
          <p:cNvPr id="3" name="TextBox 3"/>
          <p:cNvSpPr txBox="1"/>
          <p:nvPr/>
        </p:nvSpPr>
        <p:spPr>
          <a:xfrm>
            <a:off x="1550745" y="1520171"/>
            <a:ext cx="5796855" cy="2002790"/>
          </a:xfrm>
          <a:prstGeom prst="rect">
            <a:avLst/>
          </a:prstGeom>
        </p:spPr>
        <p:txBody>
          <a:bodyPr lIns="0" tIns="0" rIns="0" bIns="0" rtlCol="0" anchor="t">
            <a:spAutoFit/>
          </a:bodyPr>
          <a:lstStyle/>
          <a:p>
            <a:pPr marL="0" lvl="0" indent="0" algn="l">
              <a:lnSpc>
                <a:spcPts val="7930"/>
              </a:lnSpc>
              <a:spcBef>
                <a:spcPct val="0"/>
              </a:spcBef>
            </a:pPr>
            <a:r>
              <a:rPr lang="en-US" sz="6500" b="1">
                <a:solidFill>
                  <a:srgbClr val="006DAC"/>
                </a:solidFill>
                <a:latin typeface="Proxima Nova Heavy"/>
                <a:ea typeface="Proxima Nova Heavy"/>
                <a:cs typeface="Proxima Nova Heavy"/>
                <a:sym typeface="Proxima Nova Heavy"/>
              </a:rPr>
              <a:t>SEGURANÇA NO LORAWAN</a:t>
            </a:r>
          </a:p>
        </p:txBody>
      </p:sp>
      <p:sp>
        <p:nvSpPr>
          <p:cNvPr id="4" name="TextBox 4"/>
          <p:cNvSpPr txBox="1"/>
          <p:nvPr/>
        </p:nvSpPr>
        <p:spPr>
          <a:xfrm>
            <a:off x="1550745" y="4143634"/>
            <a:ext cx="6192900" cy="422274"/>
          </a:xfrm>
          <a:prstGeom prst="rect">
            <a:avLst/>
          </a:prstGeom>
        </p:spPr>
        <p:txBody>
          <a:bodyPr lIns="0" tIns="0" rIns="0" bIns="0" rtlCol="0" anchor="t">
            <a:spAutoFit/>
          </a:bodyPr>
          <a:lstStyle/>
          <a:p>
            <a:pPr marL="0" lvl="0" indent="0" algn="l">
              <a:lnSpc>
                <a:spcPts val="3500"/>
              </a:lnSpc>
              <a:spcBef>
                <a:spcPct val="0"/>
              </a:spcBef>
            </a:pPr>
            <a:r>
              <a:rPr lang="en-US" sz="2500" b="1">
                <a:solidFill>
                  <a:srgbClr val="006DAC"/>
                </a:solidFill>
                <a:latin typeface="Proxima Nova Bold"/>
                <a:ea typeface="Proxima Nova Bold"/>
                <a:cs typeface="Proxima Nova Bold"/>
                <a:sym typeface="Proxima Nova Bold"/>
              </a:rPr>
              <a:t>Criptografia</a:t>
            </a:r>
          </a:p>
        </p:txBody>
      </p:sp>
      <p:grpSp>
        <p:nvGrpSpPr>
          <p:cNvPr id="5" name="Group 5"/>
          <p:cNvGrpSpPr/>
          <p:nvPr/>
        </p:nvGrpSpPr>
        <p:grpSpPr>
          <a:xfrm rot="-10800000">
            <a:off x="16991022" y="1539221"/>
            <a:ext cx="1660777" cy="1469400"/>
            <a:chOff x="0" y="0"/>
            <a:chExt cx="437406" cy="387002"/>
          </a:xfrm>
        </p:grpSpPr>
        <p:sp>
          <p:nvSpPr>
            <p:cNvPr id="6" name="Freeform 6"/>
            <p:cNvSpPr/>
            <p:nvPr/>
          </p:nvSpPr>
          <p:spPr>
            <a:xfrm>
              <a:off x="0" y="0"/>
              <a:ext cx="437406" cy="387002"/>
            </a:xfrm>
            <a:custGeom>
              <a:avLst/>
              <a:gdLst/>
              <a:ahLst/>
              <a:cxnLst/>
              <a:rect l="l" t="t" r="r" b="b"/>
              <a:pathLst>
                <a:path w="437406" h="387002">
                  <a:moveTo>
                    <a:pt x="0" y="0"/>
                  </a:moveTo>
                  <a:lnTo>
                    <a:pt x="437406" y="0"/>
                  </a:lnTo>
                  <a:lnTo>
                    <a:pt x="437406" y="387002"/>
                  </a:lnTo>
                  <a:lnTo>
                    <a:pt x="0" y="387002"/>
                  </a:lnTo>
                  <a:close/>
                </a:path>
              </a:pathLst>
            </a:custGeom>
            <a:solidFill>
              <a:srgbClr val="0CC0DF"/>
            </a:solidFill>
          </p:spPr>
          <p:txBody>
            <a:bodyPr/>
            <a:lstStyle/>
            <a:p>
              <a:endParaRPr lang="pt-BR"/>
            </a:p>
          </p:txBody>
        </p:sp>
        <p:sp>
          <p:nvSpPr>
            <p:cNvPr id="7" name="TextBox 7"/>
            <p:cNvSpPr txBox="1"/>
            <p:nvPr/>
          </p:nvSpPr>
          <p:spPr>
            <a:xfrm>
              <a:off x="0" y="-47625"/>
              <a:ext cx="437406"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8" name="Group 8"/>
          <p:cNvGrpSpPr/>
          <p:nvPr/>
        </p:nvGrpSpPr>
        <p:grpSpPr>
          <a:xfrm>
            <a:off x="1550745" y="9621587"/>
            <a:ext cx="1660777" cy="1469400"/>
            <a:chOff x="0" y="0"/>
            <a:chExt cx="437406" cy="387002"/>
          </a:xfrm>
        </p:grpSpPr>
        <p:sp>
          <p:nvSpPr>
            <p:cNvPr id="9" name="Freeform 9"/>
            <p:cNvSpPr/>
            <p:nvPr/>
          </p:nvSpPr>
          <p:spPr>
            <a:xfrm>
              <a:off x="0" y="0"/>
              <a:ext cx="437406" cy="387002"/>
            </a:xfrm>
            <a:custGeom>
              <a:avLst/>
              <a:gdLst/>
              <a:ahLst/>
              <a:cxnLst/>
              <a:rect l="l" t="t" r="r" b="b"/>
              <a:pathLst>
                <a:path w="437406" h="387002">
                  <a:moveTo>
                    <a:pt x="0" y="0"/>
                  </a:moveTo>
                  <a:lnTo>
                    <a:pt x="437406" y="0"/>
                  </a:lnTo>
                  <a:lnTo>
                    <a:pt x="437406" y="387002"/>
                  </a:lnTo>
                  <a:lnTo>
                    <a:pt x="0" y="387002"/>
                  </a:lnTo>
                  <a:close/>
                </a:path>
              </a:pathLst>
            </a:custGeom>
            <a:solidFill>
              <a:srgbClr val="0CC0DF"/>
            </a:solidFill>
          </p:spPr>
          <p:txBody>
            <a:bodyPr/>
            <a:lstStyle/>
            <a:p>
              <a:endParaRPr lang="pt-BR"/>
            </a:p>
          </p:txBody>
        </p:sp>
        <p:sp>
          <p:nvSpPr>
            <p:cNvPr id="10" name="TextBox 10"/>
            <p:cNvSpPr txBox="1"/>
            <p:nvPr/>
          </p:nvSpPr>
          <p:spPr>
            <a:xfrm>
              <a:off x="0" y="-47625"/>
              <a:ext cx="437406"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rot="-10800000">
            <a:off x="16416780" y="1539221"/>
            <a:ext cx="489701" cy="1469400"/>
            <a:chOff x="0" y="0"/>
            <a:chExt cx="128975" cy="387002"/>
          </a:xfrm>
        </p:grpSpPr>
        <p:sp>
          <p:nvSpPr>
            <p:cNvPr id="12" name="Freeform 12"/>
            <p:cNvSpPr/>
            <p:nvPr/>
          </p:nvSpPr>
          <p:spPr>
            <a:xfrm>
              <a:off x="0" y="0"/>
              <a:ext cx="128975" cy="387002"/>
            </a:xfrm>
            <a:custGeom>
              <a:avLst/>
              <a:gdLst/>
              <a:ahLst/>
              <a:cxnLst/>
              <a:rect l="l" t="t" r="r" b="b"/>
              <a:pathLst>
                <a:path w="128975" h="387002">
                  <a:moveTo>
                    <a:pt x="0" y="0"/>
                  </a:moveTo>
                  <a:lnTo>
                    <a:pt x="128975" y="0"/>
                  </a:lnTo>
                  <a:lnTo>
                    <a:pt x="128975" y="387002"/>
                  </a:lnTo>
                  <a:lnTo>
                    <a:pt x="0" y="387002"/>
                  </a:lnTo>
                  <a:close/>
                </a:path>
              </a:pathLst>
            </a:custGeom>
            <a:solidFill>
              <a:srgbClr val="006DAC"/>
            </a:solidFill>
          </p:spPr>
          <p:txBody>
            <a:bodyPr/>
            <a:lstStyle/>
            <a:p>
              <a:endParaRPr lang="pt-BR"/>
            </a:p>
          </p:txBody>
        </p:sp>
        <p:sp>
          <p:nvSpPr>
            <p:cNvPr id="13" name="TextBox 13"/>
            <p:cNvSpPr txBox="1"/>
            <p:nvPr/>
          </p:nvSpPr>
          <p:spPr>
            <a:xfrm>
              <a:off x="0" y="-47625"/>
              <a:ext cx="128975" cy="434627"/>
            </a:xfrm>
            <a:prstGeom prst="rect">
              <a:avLst/>
            </a:prstGeom>
          </p:spPr>
          <p:txBody>
            <a:bodyPr lIns="50800" tIns="50800" rIns="50800" bIns="50800" rtlCol="0" anchor="ctr"/>
            <a:lstStyle/>
            <a:p>
              <a:pPr algn="ctr">
                <a:lnSpc>
                  <a:spcPts val="2659"/>
                </a:lnSpc>
                <a:spcBef>
                  <a:spcPct val="0"/>
                </a:spcBef>
              </a:pPr>
              <a:endParaRPr/>
            </a:p>
          </p:txBody>
        </p:sp>
      </p:grpSp>
      <p:grpSp>
        <p:nvGrpSpPr>
          <p:cNvPr id="14" name="Group 14"/>
          <p:cNvGrpSpPr/>
          <p:nvPr/>
        </p:nvGrpSpPr>
        <p:grpSpPr>
          <a:xfrm>
            <a:off x="3296063" y="9621587"/>
            <a:ext cx="489701" cy="1469400"/>
            <a:chOff x="0" y="0"/>
            <a:chExt cx="128975" cy="387002"/>
          </a:xfrm>
        </p:grpSpPr>
        <p:sp>
          <p:nvSpPr>
            <p:cNvPr id="15" name="Freeform 15"/>
            <p:cNvSpPr/>
            <p:nvPr/>
          </p:nvSpPr>
          <p:spPr>
            <a:xfrm>
              <a:off x="0" y="0"/>
              <a:ext cx="128975" cy="387002"/>
            </a:xfrm>
            <a:custGeom>
              <a:avLst/>
              <a:gdLst/>
              <a:ahLst/>
              <a:cxnLst/>
              <a:rect l="l" t="t" r="r" b="b"/>
              <a:pathLst>
                <a:path w="128975" h="387002">
                  <a:moveTo>
                    <a:pt x="0" y="0"/>
                  </a:moveTo>
                  <a:lnTo>
                    <a:pt x="128975" y="0"/>
                  </a:lnTo>
                  <a:lnTo>
                    <a:pt x="128975" y="387002"/>
                  </a:lnTo>
                  <a:lnTo>
                    <a:pt x="0" y="387002"/>
                  </a:lnTo>
                  <a:close/>
                </a:path>
              </a:pathLst>
            </a:custGeom>
            <a:solidFill>
              <a:srgbClr val="006DAC"/>
            </a:solidFill>
          </p:spPr>
          <p:txBody>
            <a:bodyPr/>
            <a:lstStyle/>
            <a:p>
              <a:endParaRPr lang="pt-BR"/>
            </a:p>
          </p:txBody>
        </p:sp>
        <p:sp>
          <p:nvSpPr>
            <p:cNvPr id="16" name="TextBox 16"/>
            <p:cNvSpPr txBox="1"/>
            <p:nvPr/>
          </p:nvSpPr>
          <p:spPr>
            <a:xfrm>
              <a:off x="0" y="-47625"/>
              <a:ext cx="128975" cy="434627"/>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1550745" y="4968374"/>
            <a:ext cx="6192900" cy="3489324"/>
          </a:xfrm>
          <a:prstGeom prst="rect">
            <a:avLst/>
          </a:prstGeom>
        </p:spPr>
        <p:txBody>
          <a:bodyPr lIns="0" tIns="0" rIns="0" bIns="0" rtlCol="0" anchor="t">
            <a:spAutoFit/>
          </a:bodyPr>
          <a:lstStyle/>
          <a:p>
            <a:pPr marL="539754" lvl="1" indent="-269877" algn="l">
              <a:lnSpc>
                <a:spcPts val="3500"/>
              </a:lnSpc>
              <a:buFont typeface="Arial"/>
              <a:buChar char="•"/>
            </a:pPr>
            <a:r>
              <a:rPr lang="en-US" sz="2500">
                <a:solidFill>
                  <a:srgbClr val="006DAC"/>
                </a:solidFill>
                <a:latin typeface="Proxima Nova"/>
                <a:ea typeface="Proxima Nova"/>
                <a:cs typeface="Proxima Nova"/>
                <a:sym typeface="Proxima Nova"/>
              </a:rPr>
              <a:t>A criptografia end-to-end mantém a integridade e confidencialidade dos dados transmitidos. </a:t>
            </a:r>
          </a:p>
          <a:p>
            <a:pPr marL="539754" lvl="1" indent="-269877" algn="l">
              <a:lnSpc>
                <a:spcPts val="3500"/>
              </a:lnSpc>
              <a:buFont typeface="Arial"/>
              <a:buChar char="•"/>
            </a:pPr>
            <a:r>
              <a:rPr lang="en-US" sz="2500">
                <a:solidFill>
                  <a:srgbClr val="006DAC"/>
                </a:solidFill>
                <a:latin typeface="Proxima Nova"/>
                <a:ea typeface="Proxima Nova"/>
                <a:cs typeface="Proxima Nova"/>
                <a:sym typeface="Proxima Nova"/>
              </a:rPr>
              <a:t>O LoRaWAN usa criptografia simétrica, que requer o compartilhamento seguro de chaves. </a:t>
            </a:r>
          </a:p>
          <a:p>
            <a:pPr marL="539754" lvl="1" indent="-269877" algn="l">
              <a:lnSpc>
                <a:spcPts val="3500"/>
              </a:lnSpc>
              <a:buFont typeface="Arial"/>
              <a:buChar char="•"/>
            </a:pPr>
            <a:r>
              <a:rPr lang="en-US" sz="2500">
                <a:solidFill>
                  <a:srgbClr val="006DAC"/>
                </a:solidFill>
                <a:latin typeface="Proxima Nova"/>
                <a:ea typeface="Proxima Nova"/>
                <a:cs typeface="Proxima Nova"/>
                <a:sym typeface="Proxima Nova"/>
              </a:rPr>
              <a:t>O LoRaWAN usa AES-128</a:t>
            </a:r>
          </a:p>
          <a:p>
            <a:pPr marL="0" lvl="0" indent="0" algn="l">
              <a:lnSpc>
                <a:spcPts val="3500"/>
              </a:lnSpc>
              <a:spcBef>
                <a:spcPct val="0"/>
              </a:spcBef>
            </a:pPr>
            <a:endParaRPr lang="en-US" sz="2500">
              <a:solidFill>
                <a:srgbClr val="006DAC"/>
              </a:solidFill>
              <a:latin typeface="Proxima Nova"/>
              <a:ea typeface="Proxima Nova"/>
              <a:cs typeface="Proxima Nova"/>
              <a:sym typeface="Proxima Nova"/>
            </a:endParaRPr>
          </a:p>
        </p:txBody>
      </p:sp>
      <p:sp>
        <p:nvSpPr>
          <p:cNvPr id="18" name="TextBox 18"/>
          <p:cNvSpPr txBox="1"/>
          <p:nvPr/>
        </p:nvSpPr>
        <p:spPr>
          <a:xfrm>
            <a:off x="8983763" y="1699050"/>
            <a:ext cx="6192900" cy="422274"/>
          </a:xfrm>
          <a:prstGeom prst="rect">
            <a:avLst/>
          </a:prstGeom>
        </p:spPr>
        <p:txBody>
          <a:bodyPr lIns="0" tIns="0" rIns="0" bIns="0" rtlCol="0" anchor="t">
            <a:spAutoFit/>
          </a:bodyPr>
          <a:lstStyle/>
          <a:p>
            <a:pPr marL="0" lvl="0" indent="0" algn="l">
              <a:lnSpc>
                <a:spcPts val="3500"/>
              </a:lnSpc>
              <a:spcBef>
                <a:spcPct val="0"/>
              </a:spcBef>
            </a:pPr>
            <a:r>
              <a:rPr lang="en-US" sz="2500" b="1">
                <a:solidFill>
                  <a:srgbClr val="006DAC"/>
                </a:solidFill>
                <a:latin typeface="Proxima Nova Bold"/>
                <a:ea typeface="Proxima Nova Bold"/>
                <a:cs typeface="Proxima Nova Bold"/>
                <a:sym typeface="Proxima Nova Bold"/>
              </a:rPr>
              <a:t>Camada de Segurança</a:t>
            </a:r>
          </a:p>
        </p:txBody>
      </p:sp>
      <p:sp>
        <p:nvSpPr>
          <p:cNvPr id="19" name="TextBox 19"/>
          <p:cNvSpPr txBox="1"/>
          <p:nvPr/>
        </p:nvSpPr>
        <p:spPr>
          <a:xfrm>
            <a:off x="8983763" y="2777624"/>
            <a:ext cx="6192900" cy="5680074"/>
          </a:xfrm>
          <a:prstGeom prst="rect">
            <a:avLst/>
          </a:prstGeom>
        </p:spPr>
        <p:txBody>
          <a:bodyPr lIns="0" tIns="0" rIns="0" bIns="0" rtlCol="0" anchor="t">
            <a:spAutoFit/>
          </a:bodyPr>
          <a:lstStyle/>
          <a:p>
            <a:pPr marL="539754" lvl="1" indent="-269877" algn="l">
              <a:lnSpc>
                <a:spcPts val="3500"/>
              </a:lnSpc>
              <a:buFont typeface="Arial"/>
              <a:buChar char="•"/>
            </a:pPr>
            <a:r>
              <a:rPr lang="en-US" sz="2500">
                <a:solidFill>
                  <a:srgbClr val="006DAC"/>
                </a:solidFill>
                <a:latin typeface="Proxima Nova"/>
                <a:ea typeface="Proxima Nova"/>
                <a:cs typeface="Proxima Nova"/>
                <a:sym typeface="Proxima Nova"/>
              </a:rPr>
              <a:t>A UFSM identificou um risco na utilização de servidores públicos na rede LoRa e implementou uma camada adicional de segurança com o algoritmo de criptografia LEA-128. Esse algoritmo foi escolhido por sua eficiência em IoT, com baixo consumo de memória e execução mais rápida que o AES-128. O tempo de execução do LEA-128 foi cerca de 30% mais rápido que o AES-128.</a:t>
            </a:r>
          </a:p>
          <a:p>
            <a:pPr algn="l">
              <a:lnSpc>
                <a:spcPts val="3500"/>
              </a:lnSpc>
            </a:pPr>
            <a:endParaRPr lang="en-US" sz="2500">
              <a:solidFill>
                <a:srgbClr val="006DAC"/>
              </a:solidFill>
              <a:latin typeface="Proxima Nova"/>
              <a:ea typeface="Proxima Nova"/>
              <a:cs typeface="Proxima Nova"/>
              <a:sym typeface="Proxima Nova"/>
            </a:endParaRPr>
          </a:p>
          <a:p>
            <a:pPr marL="0" lvl="0" indent="0" algn="l">
              <a:lnSpc>
                <a:spcPts val="3500"/>
              </a:lnSpc>
              <a:spcBef>
                <a:spcPct val="0"/>
              </a:spcBef>
            </a:pPr>
            <a:endParaRPr lang="en-US" sz="2500">
              <a:solidFill>
                <a:srgbClr val="006DAC"/>
              </a:solidFill>
              <a:latin typeface="Proxima Nova"/>
              <a:ea typeface="Proxima Nova"/>
              <a:cs typeface="Proxima Nova"/>
              <a:sym typeface="Proxima Nov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TotalTime>
  <Words>1545</Words>
  <Application>Microsoft Office PowerPoint</Application>
  <PresentationFormat>Personalizar</PresentationFormat>
  <Paragraphs>194</Paragraphs>
  <Slides>27</Slides>
  <Notes>2</Notes>
  <HiddenSlides>0</HiddenSlides>
  <MMClips>0</MMClips>
  <ScaleCrop>false</ScaleCrop>
  <HeadingPairs>
    <vt:vector size="6" baseType="variant">
      <vt:variant>
        <vt:lpstr>Fontes usadas</vt:lpstr>
      </vt:variant>
      <vt:variant>
        <vt:i4>16</vt:i4>
      </vt:variant>
      <vt:variant>
        <vt:lpstr>Tema</vt:lpstr>
      </vt:variant>
      <vt:variant>
        <vt:i4>1</vt:i4>
      </vt:variant>
      <vt:variant>
        <vt:lpstr>Títulos de slides</vt:lpstr>
      </vt:variant>
      <vt:variant>
        <vt:i4>27</vt:i4>
      </vt:variant>
    </vt:vector>
  </HeadingPairs>
  <TitlesOfParts>
    <vt:vector size="44" baseType="lpstr">
      <vt:lpstr>Aptos</vt:lpstr>
      <vt:lpstr>Proxima Nova Heavy</vt:lpstr>
      <vt:lpstr>Arial</vt:lpstr>
      <vt:lpstr>Proxima Nova Bold</vt:lpstr>
      <vt:lpstr>Poppins Semi-Bold</vt:lpstr>
      <vt:lpstr>HK Grotesk</vt:lpstr>
      <vt:lpstr>Proxima Nova</vt:lpstr>
      <vt:lpstr>Montserrat</vt:lpstr>
      <vt:lpstr>Poppins Ultra-Bold</vt:lpstr>
      <vt:lpstr>Poppins Heavy</vt:lpstr>
      <vt:lpstr>Calibri</vt:lpstr>
      <vt:lpstr>Poppins Medium</vt:lpstr>
      <vt:lpstr>Poppins Bold</vt:lpstr>
      <vt:lpstr>Arial Black</vt:lpstr>
      <vt:lpstr>Poppins</vt:lpstr>
      <vt:lpstr>Open Sans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 Deck</dc:title>
  <dc:creator>Massaki Igarashi</dc:creator>
  <cp:lastModifiedBy>Massaki Igarashi</cp:lastModifiedBy>
  <cp:revision>6</cp:revision>
  <dcterms:created xsi:type="dcterms:W3CDTF">2006-08-16T00:00:00Z</dcterms:created>
  <dcterms:modified xsi:type="dcterms:W3CDTF">2025-08-29T17:25:25Z</dcterms:modified>
  <dc:identifier>DAGhg8RADU4</dc:identifier>
</cp:coreProperties>
</file>